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8" r:id="rId1"/>
    <p:sldMasterId id="2147483709" r:id="rId2"/>
    <p:sldMasterId id="2147483710" r:id="rId3"/>
  </p:sldMasterIdLst>
  <p:notesMasterIdLst>
    <p:notesMasterId r:id="rId15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405" r:id="rId21"/>
    <p:sldId id="406" r:id="rId22"/>
    <p:sldId id="407" r:id="rId23"/>
    <p:sldId id="408" r:id="rId24"/>
    <p:sldId id="409" r:id="rId25"/>
    <p:sldId id="410"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 id="332" r:id="rId86"/>
    <p:sldId id="333" r:id="rId87"/>
    <p:sldId id="334" r:id="rId88"/>
    <p:sldId id="335" r:id="rId89"/>
    <p:sldId id="336" r:id="rId90"/>
    <p:sldId id="337" r:id="rId91"/>
    <p:sldId id="338" r:id="rId92"/>
    <p:sldId id="339" r:id="rId93"/>
    <p:sldId id="340" r:id="rId94"/>
    <p:sldId id="341" r:id="rId95"/>
    <p:sldId id="342" r:id="rId96"/>
    <p:sldId id="343" r:id="rId97"/>
    <p:sldId id="344" r:id="rId98"/>
    <p:sldId id="345" r:id="rId99"/>
    <p:sldId id="346" r:id="rId100"/>
    <p:sldId id="347" r:id="rId101"/>
    <p:sldId id="348" r:id="rId102"/>
    <p:sldId id="349" r:id="rId103"/>
    <p:sldId id="350" r:id="rId104"/>
    <p:sldId id="351" r:id="rId105"/>
    <p:sldId id="352" r:id="rId106"/>
    <p:sldId id="353" r:id="rId107"/>
    <p:sldId id="354" r:id="rId108"/>
    <p:sldId id="355" r:id="rId109"/>
    <p:sldId id="356" r:id="rId110"/>
    <p:sldId id="357" r:id="rId111"/>
    <p:sldId id="358" r:id="rId112"/>
    <p:sldId id="359" r:id="rId113"/>
    <p:sldId id="360" r:id="rId114"/>
    <p:sldId id="361" r:id="rId115"/>
    <p:sldId id="362" r:id="rId116"/>
    <p:sldId id="363" r:id="rId117"/>
    <p:sldId id="364" r:id="rId118"/>
    <p:sldId id="365" r:id="rId119"/>
    <p:sldId id="366" r:id="rId120"/>
    <p:sldId id="367" r:id="rId121"/>
    <p:sldId id="368" r:id="rId122"/>
    <p:sldId id="369" r:id="rId123"/>
    <p:sldId id="370" r:id="rId124"/>
    <p:sldId id="371" r:id="rId125"/>
    <p:sldId id="372" r:id="rId126"/>
    <p:sldId id="373" r:id="rId127"/>
    <p:sldId id="374" r:id="rId128"/>
    <p:sldId id="375" r:id="rId129"/>
    <p:sldId id="376" r:id="rId130"/>
    <p:sldId id="377" r:id="rId131"/>
    <p:sldId id="378" r:id="rId132"/>
    <p:sldId id="379" r:id="rId133"/>
    <p:sldId id="380" r:id="rId134"/>
    <p:sldId id="381" r:id="rId135"/>
    <p:sldId id="382" r:id="rId136"/>
    <p:sldId id="383" r:id="rId137"/>
    <p:sldId id="384" r:id="rId138"/>
    <p:sldId id="385" r:id="rId139"/>
    <p:sldId id="386" r:id="rId140"/>
    <p:sldId id="387" r:id="rId141"/>
    <p:sldId id="388" r:id="rId142"/>
    <p:sldId id="389" r:id="rId143"/>
    <p:sldId id="390" r:id="rId144"/>
    <p:sldId id="391" r:id="rId145"/>
    <p:sldId id="392" r:id="rId146"/>
    <p:sldId id="393" r:id="rId147"/>
    <p:sldId id="397" r:id="rId148"/>
    <p:sldId id="398" r:id="rId149"/>
    <p:sldId id="399" r:id="rId150"/>
    <p:sldId id="400" r:id="rId151"/>
    <p:sldId id="401" r:id="rId152"/>
    <p:sldId id="402" r:id="rId153"/>
    <p:sldId id="403" r:id="rId154"/>
    <p:sldId id="404" r:id="rId155"/>
    <p:sldId id="396" r:id="rId156"/>
    <p:sldId id="395" r:id="rId157"/>
  </p:sldIdLst>
  <p:sldSz cx="9144000" cy="5143500" type="screen16x9"/>
  <p:notesSz cx="6858000" cy="9144000"/>
  <p:embeddedFontLst>
    <p:embeddedFont>
      <p:font typeface="Barlow" pitchFamily="2" charset="77"/>
      <p:regular r:id="rId159"/>
      <p:bold r:id="rId160"/>
      <p:italic r:id="rId161"/>
      <p:boldItalic r:id="rId162"/>
    </p:embeddedFont>
    <p:embeddedFont>
      <p:font typeface="Barlow ExtraLight" panose="020F0302020204030204" pitchFamily="34" charset="0"/>
      <p:regular r:id="rId163"/>
      <p:bold r:id="rId164"/>
      <p:italic r:id="rId165"/>
      <p:boldItalic r:id="rId166"/>
    </p:embeddedFont>
    <p:embeddedFont>
      <p:font typeface="Barlow Light" panose="020F0302020204030204" pitchFamily="34" charset="0"/>
      <p:regular r:id="rId167"/>
      <p:bold r:id="rId168"/>
      <p:italic r:id="rId169"/>
      <p:boldItalic r:id="rId170"/>
    </p:embeddedFont>
    <p:embeddedFont>
      <p:font typeface="Barlow Medium" panose="020F0502020204030204" pitchFamily="34" charset="0"/>
      <p:regular r:id="rId171"/>
      <p:bold r:id="rId172"/>
      <p:italic r:id="rId173"/>
      <p:boldItalic r:id="rId174"/>
    </p:embeddedFont>
    <p:embeddedFont>
      <p:font typeface="Helvetica Neue" panose="02000503000000020004" pitchFamily="2" charset="0"/>
      <p:regular r:id="rId175"/>
      <p:bold r:id="rId176"/>
      <p:italic r:id="rId177"/>
      <p:boldItalic r:id="rId178"/>
    </p:embeddedFont>
    <p:embeddedFont>
      <p:font typeface="Hepta Slab" pitchFamily="2" charset="77"/>
      <p:regular r:id="rId179"/>
      <p:bold r:id="rId180"/>
    </p:embeddedFont>
    <p:embeddedFont>
      <p:font typeface="Hepta Slab Light" pitchFamily="2" charset="77"/>
      <p:regular r:id="rId181"/>
      <p:bold r:id="rId182"/>
    </p:embeddedFont>
    <p:embeddedFont>
      <p:font typeface="Hepta Slab Medium" pitchFamily="2" charset="77"/>
      <p:regular r:id="rId183"/>
      <p:bold r:id="rId184"/>
    </p:embeddedFont>
    <p:embeddedFont>
      <p:font typeface="Inter" panose="02000503000000020004" pitchFamily="2" charset="0"/>
      <p:regular r:id="rId185"/>
      <p:bold r:id="rId186"/>
      <p:italic r:id="rId187"/>
      <p:boldItalic r:id="rId188"/>
    </p:embeddedFont>
    <p:embeddedFont>
      <p:font typeface="Lato" panose="020F0502020204030203" pitchFamily="34" charset="0"/>
      <p:regular r:id="rId189"/>
      <p:bold r:id="rId190"/>
      <p:italic r:id="rId191"/>
      <p:boldItalic r:id="rId192"/>
    </p:embeddedFont>
    <p:embeddedFont>
      <p:font typeface="Nunito" pitchFamily="2" charset="77"/>
      <p:regular r:id="rId193"/>
      <p:bold r:id="rId194"/>
      <p:italic r:id="rId195"/>
      <p:boldItalic r:id="rId196"/>
    </p:embeddedFont>
    <p:embeddedFont>
      <p:font typeface="Roboto" panose="02000000000000000000" pitchFamily="2" charset="0"/>
      <p:regular r:id="rId197"/>
      <p:bold r:id="rId198"/>
      <p:italic r:id="rId199"/>
      <p:boldItalic r:id="rId2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athryn Mullins" initials="" lastIdx="6" clrIdx="0"/>
  <p:cmAuthor id="1" name="Kristen Jernigan" initials="" lastIdx="3" clrIdx="1"/>
  <p:cmAuthor id="2" name="Becky Vasquez" initials="" lastIdx="4" clrIdx="2"/>
  <p:cmAuthor id="3" name="Dave Zvenyach" initials=""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183244-34C4-44E1-9FE8-378F1BD488DC}">
  <a:tblStyle styleId="{4E183244-34C4-44E1-9FE8-378F1BD488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732"/>
  </p:normalViewPr>
  <p:slideViewPr>
    <p:cSldViewPr snapToGrid="0">
      <p:cViewPr varScale="1">
        <p:scale>
          <a:sx n="115" d="100"/>
          <a:sy n="115" d="100"/>
        </p:scale>
        <p:origin x="512"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63" Type="http://schemas.openxmlformats.org/officeDocument/2006/relationships/slide" Target="slides/slide60.xml"/><Relationship Id="rId84" Type="http://schemas.openxmlformats.org/officeDocument/2006/relationships/slide" Target="slides/slide81.xml"/><Relationship Id="rId138" Type="http://schemas.openxmlformats.org/officeDocument/2006/relationships/slide" Target="slides/slide135.xml"/><Relationship Id="rId159" Type="http://schemas.openxmlformats.org/officeDocument/2006/relationships/font" Target="fonts/font1.fntdata"/><Relationship Id="rId170" Type="http://schemas.openxmlformats.org/officeDocument/2006/relationships/font" Target="fonts/font12.fntdata"/><Relationship Id="rId191" Type="http://schemas.openxmlformats.org/officeDocument/2006/relationships/font" Target="fonts/font33.fntdata"/><Relationship Id="rId205" Type="http://schemas.openxmlformats.org/officeDocument/2006/relationships/tableStyles" Target="tableStyles.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53" Type="http://schemas.openxmlformats.org/officeDocument/2006/relationships/slide" Target="slides/slide50.xml"/><Relationship Id="rId74" Type="http://schemas.openxmlformats.org/officeDocument/2006/relationships/slide" Target="slides/slide71.xml"/><Relationship Id="rId128" Type="http://schemas.openxmlformats.org/officeDocument/2006/relationships/slide" Target="slides/slide125.xml"/><Relationship Id="rId149" Type="http://schemas.openxmlformats.org/officeDocument/2006/relationships/slide" Target="slides/slide146.xml"/><Relationship Id="rId5" Type="http://schemas.openxmlformats.org/officeDocument/2006/relationships/slide" Target="slides/slide2.xml"/><Relationship Id="rId95" Type="http://schemas.openxmlformats.org/officeDocument/2006/relationships/slide" Target="slides/slide92.xml"/><Relationship Id="rId160" Type="http://schemas.openxmlformats.org/officeDocument/2006/relationships/font" Target="fonts/font2.fntdata"/><Relationship Id="rId181" Type="http://schemas.openxmlformats.org/officeDocument/2006/relationships/font" Target="fonts/font23.fntdata"/><Relationship Id="rId22" Type="http://schemas.openxmlformats.org/officeDocument/2006/relationships/slide" Target="slides/slide19.xml"/><Relationship Id="rId43" Type="http://schemas.openxmlformats.org/officeDocument/2006/relationships/slide" Target="slides/slide40.xml"/><Relationship Id="rId64" Type="http://schemas.openxmlformats.org/officeDocument/2006/relationships/slide" Target="slides/slide61.xml"/><Relationship Id="rId118" Type="http://schemas.openxmlformats.org/officeDocument/2006/relationships/slide" Target="slides/slide115.xml"/><Relationship Id="rId139" Type="http://schemas.openxmlformats.org/officeDocument/2006/relationships/slide" Target="slides/slide136.xml"/><Relationship Id="rId85" Type="http://schemas.openxmlformats.org/officeDocument/2006/relationships/slide" Target="slides/slide82.xml"/><Relationship Id="rId150" Type="http://schemas.openxmlformats.org/officeDocument/2006/relationships/slide" Target="slides/slide147.xml"/><Relationship Id="rId171" Type="http://schemas.openxmlformats.org/officeDocument/2006/relationships/font" Target="fonts/font13.fntdata"/><Relationship Id="rId192" Type="http://schemas.openxmlformats.org/officeDocument/2006/relationships/font" Target="fonts/font34.fntdata"/><Relationship Id="rId12" Type="http://schemas.openxmlformats.org/officeDocument/2006/relationships/slide" Target="slides/slide9.xml"/><Relationship Id="rId33" Type="http://schemas.openxmlformats.org/officeDocument/2006/relationships/slide" Target="slides/slide30.xml"/><Relationship Id="rId108" Type="http://schemas.openxmlformats.org/officeDocument/2006/relationships/slide" Target="slides/slide105.xml"/><Relationship Id="rId129" Type="http://schemas.openxmlformats.org/officeDocument/2006/relationships/slide" Target="slides/slide126.xml"/><Relationship Id="rId54" Type="http://schemas.openxmlformats.org/officeDocument/2006/relationships/slide" Target="slides/slide51.xml"/><Relationship Id="rId75" Type="http://schemas.openxmlformats.org/officeDocument/2006/relationships/slide" Target="slides/slide72.xml"/><Relationship Id="rId96" Type="http://schemas.openxmlformats.org/officeDocument/2006/relationships/slide" Target="slides/slide93.xml"/><Relationship Id="rId140" Type="http://schemas.openxmlformats.org/officeDocument/2006/relationships/slide" Target="slides/slide137.xml"/><Relationship Id="rId161" Type="http://schemas.openxmlformats.org/officeDocument/2006/relationships/font" Target="fonts/font3.fntdata"/><Relationship Id="rId182" Type="http://schemas.openxmlformats.org/officeDocument/2006/relationships/font" Target="fonts/font24.fntdata"/><Relationship Id="rId6" Type="http://schemas.openxmlformats.org/officeDocument/2006/relationships/slide" Target="slides/slide3.xml"/><Relationship Id="rId23" Type="http://schemas.openxmlformats.org/officeDocument/2006/relationships/slide" Target="slides/slide20.xml"/><Relationship Id="rId119" Type="http://schemas.openxmlformats.org/officeDocument/2006/relationships/slide" Target="slides/slide116.xml"/><Relationship Id="rId44" Type="http://schemas.openxmlformats.org/officeDocument/2006/relationships/slide" Target="slides/slide41.xml"/><Relationship Id="rId65" Type="http://schemas.openxmlformats.org/officeDocument/2006/relationships/slide" Target="slides/slide62.xml"/><Relationship Id="rId86" Type="http://schemas.openxmlformats.org/officeDocument/2006/relationships/slide" Target="slides/slide83.xml"/><Relationship Id="rId130" Type="http://schemas.openxmlformats.org/officeDocument/2006/relationships/slide" Target="slides/slide127.xml"/><Relationship Id="rId151" Type="http://schemas.openxmlformats.org/officeDocument/2006/relationships/slide" Target="slides/slide148.xml"/><Relationship Id="rId172" Type="http://schemas.openxmlformats.org/officeDocument/2006/relationships/font" Target="fonts/font14.fntdata"/><Relationship Id="rId193" Type="http://schemas.openxmlformats.org/officeDocument/2006/relationships/font" Target="fonts/font35.fntdata"/><Relationship Id="rId13" Type="http://schemas.openxmlformats.org/officeDocument/2006/relationships/slide" Target="slides/slide10.xml"/><Relationship Id="rId109" Type="http://schemas.openxmlformats.org/officeDocument/2006/relationships/slide" Target="slides/slide106.xml"/><Relationship Id="rId34" Type="http://schemas.openxmlformats.org/officeDocument/2006/relationships/slide" Target="slides/slide31.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20" Type="http://schemas.openxmlformats.org/officeDocument/2006/relationships/slide" Target="slides/slide117.xml"/><Relationship Id="rId141" Type="http://schemas.openxmlformats.org/officeDocument/2006/relationships/slide" Target="slides/slide138.xml"/><Relationship Id="rId7" Type="http://schemas.openxmlformats.org/officeDocument/2006/relationships/slide" Target="slides/slide4.xml"/><Relationship Id="rId162" Type="http://schemas.openxmlformats.org/officeDocument/2006/relationships/font" Target="fonts/font4.fntdata"/><Relationship Id="rId183" Type="http://schemas.openxmlformats.org/officeDocument/2006/relationships/font" Target="fonts/font25.fntdata"/><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slide" Target="slides/slide112.xml"/><Relationship Id="rId131" Type="http://schemas.openxmlformats.org/officeDocument/2006/relationships/slide" Target="slides/slide128.xml"/><Relationship Id="rId136" Type="http://schemas.openxmlformats.org/officeDocument/2006/relationships/slide" Target="slides/slide133.xml"/><Relationship Id="rId157" Type="http://schemas.openxmlformats.org/officeDocument/2006/relationships/slide" Target="slides/slide154.xml"/><Relationship Id="rId178" Type="http://schemas.openxmlformats.org/officeDocument/2006/relationships/font" Target="fonts/font20.fntdata"/><Relationship Id="rId61" Type="http://schemas.openxmlformats.org/officeDocument/2006/relationships/slide" Target="slides/slide58.xml"/><Relationship Id="rId82" Type="http://schemas.openxmlformats.org/officeDocument/2006/relationships/slide" Target="slides/slide79.xml"/><Relationship Id="rId152" Type="http://schemas.openxmlformats.org/officeDocument/2006/relationships/slide" Target="slides/slide149.xml"/><Relationship Id="rId173" Type="http://schemas.openxmlformats.org/officeDocument/2006/relationships/font" Target="fonts/font15.fntdata"/><Relationship Id="rId194" Type="http://schemas.openxmlformats.org/officeDocument/2006/relationships/font" Target="fonts/font36.fntdata"/><Relationship Id="rId199" Type="http://schemas.openxmlformats.org/officeDocument/2006/relationships/font" Target="fonts/font41.fntdata"/><Relationship Id="rId203" Type="http://schemas.openxmlformats.org/officeDocument/2006/relationships/viewProps" Target="viewProps.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26" Type="http://schemas.openxmlformats.org/officeDocument/2006/relationships/slide" Target="slides/slide123.xml"/><Relationship Id="rId147" Type="http://schemas.openxmlformats.org/officeDocument/2006/relationships/slide" Target="slides/slide144.xml"/><Relationship Id="rId168" Type="http://schemas.openxmlformats.org/officeDocument/2006/relationships/font" Target="fonts/font10.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slide" Target="slides/slide118.xml"/><Relationship Id="rId142" Type="http://schemas.openxmlformats.org/officeDocument/2006/relationships/slide" Target="slides/slide139.xml"/><Relationship Id="rId163" Type="http://schemas.openxmlformats.org/officeDocument/2006/relationships/font" Target="fonts/font5.fntdata"/><Relationship Id="rId184" Type="http://schemas.openxmlformats.org/officeDocument/2006/relationships/font" Target="fonts/font26.fntdata"/><Relationship Id="rId189" Type="http://schemas.openxmlformats.org/officeDocument/2006/relationships/font" Target="fonts/font31.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slide" Target="slides/slide113.xml"/><Relationship Id="rId137" Type="http://schemas.openxmlformats.org/officeDocument/2006/relationships/slide" Target="slides/slide134.xml"/><Relationship Id="rId158"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slide" Target="slides/slide108.xml"/><Relationship Id="rId132" Type="http://schemas.openxmlformats.org/officeDocument/2006/relationships/slide" Target="slides/slide129.xml"/><Relationship Id="rId153" Type="http://schemas.openxmlformats.org/officeDocument/2006/relationships/slide" Target="slides/slide150.xml"/><Relationship Id="rId174" Type="http://schemas.openxmlformats.org/officeDocument/2006/relationships/font" Target="fonts/font16.fntdata"/><Relationship Id="rId179" Type="http://schemas.openxmlformats.org/officeDocument/2006/relationships/font" Target="fonts/font21.fntdata"/><Relationship Id="rId195" Type="http://schemas.openxmlformats.org/officeDocument/2006/relationships/font" Target="fonts/font37.fntdata"/><Relationship Id="rId190" Type="http://schemas.openxmlformats.org/officeDocument/2006/relationships/font" Target="fonts/font32.fntdata"/><Relationship Id="rId204" Type="http://schemas.openxmlformats.org/officeDocument/2006/relationships/theme" Target="theme/theme1.xml"/><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 Id="rId127" Type="http://schemas.openxmlformats.org/officeDocument/2006/relationships/slide" Target="slides/slide124.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143" Type="http://schemas.openxmlformats.org/officeDocument/2006/relationships/slide" Target="slides/slide140.xml"/><Relationship Id="rId148" Type="http://schemas.openxmlformats.org/officeDocument/2006/relationships/slide" Target="slides/slide145.xml"/><Relationship Id="rId164" Type="http://schemas.openxmlformats.org/officeDocument/2006/relationships/font" Target="fonts/font6.fntdata"/><Relationship Id="rId169" Type="http://schemas.openxmlformats.org/officeDocument/2006/relationships/font" Target="fonts/font11.fntdata"/><Relationship Id="rId185" Type="http://schemas.openxmlformats.org/officeDocument/2006/relationships/font" Target="fonts/font27.fntdata"/><Relationship Id="rId4" Type="http://schemas.openxmlformats.org/officeDocument/2006/relationships/slide" Target="slides/slide1.xml"/><Relationship Id="rId9" Type="http://schemas.openxmlformats.org/officeDocument/2006/relationships/slide" Target="slides/slide6.xml"/><Relationship Id="rId180" Type="http://schemas.openxmlformats.org/officeDocument/2006/relationships/font" Target="fonts/font22.fntdata"/><Relationship Id="rId26" Type="http://schemas.openxmlformats.org/officeDocument/2006/relationships/slide" Target="slides/slide23.xml"/><Relationship Id="rId47" Type="http://schemas.openxmlformats.org/officeDocument/2006/relationships/slide" Target="slides/slide44.xml"/><Relationship Id="rId68" Type="http://schemas.openxmlformats.org/officeDocument/2006/relationships/slide" Target="slides/slide65.xml"/><Relationship Id="rId89" Type="http://schemas.openxmlformats.org/officeDocument/2006/relationships/slide" Target="slides/slide86.xml"/><Relationship Id="rId112" Type="http://schemas.openxmlformats.org/officeDocument/2006/relationships/slide" Target="slides/slide109.xml"/><Relationship Id="rId133" Type="http://schemas.openxmlformats.org/officeDocument/2006/relationships/slide" Target="slides/slide130.xml"/><Relationship Id="rId154" Type="http://schemas.openxmlformats.org/officeDocument/2006/relationships/slide" Target="slides/slide151.xml"/><Relationship Id="rId175" Type="http://schemas.openxmlformats.org/officeDocument/2006/relationships/font" Target="fonts/font17.fntdata"/><Relationship Id="rId196" Type="http://schemas.openxmlformats.org/officeDocument/2006/relationships/font" Target="fonts/font38.fntdata"/><Relationship Id="rId200" Type="http://schemas.openxmlformats.org/officeDocument/2006/relationships/font" Target="fonts/font42.fntdata"/><Relationship Id="rId16" Type="http://schemas.openxmlformats.org/officeDocument/2006/relationships/slide" Target="slides/slide13.xml"/><Relationship Id="rId37" Type="http://schemas.openxmlformats.org/officeDocument/2006/relationships/slide" Target="slides/slide34.xml"/><Relationship Id="rId58" Type="http://schemas.openxmlformats.org/officeDocument/2006/relationships/slide" Target="slides/slide55.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44" Type="http://schemas.openxmlformats.org/officeDocument/2006/relationships/slide" Target="slides/slide141.xml"/><Relationship Id="rId90" Type="http://schemas.openxmlformats.org/officeDocument/2006/relationships/slide" Target="slides/slide87.xml"/><Relationship Id="rId165" Type="http://schemas.openxmlformats.org/officeDocument/2006/relationships/font" Target="fonts/font7.fntdata"/><Relationship Id="rId186" Type="http://schemas.openxmlformats.org/officeDocument/2006/relationships/font" Target="fonts/font28.fntdata"/><Relationship Id="rId27" Type="http://schemas.openxmlformats.org/officeDocument/2006/relationships/slide" Target="slides/slide24.xml"/><Relationship Id="rId48" Type="http://schemas.openxmlformats.org/officeDocument/2006/relationships/slide" Target="slides/slide45.xml"/><Relationship Id="rId69" Type="http://schemas.openxmlformats.org/officeDocument/2006/relationships/slide" Target="slides/slide66.xml"/><Relationship Id="rId113" Type="http://schemas.openxmlformats.org/officeDocument/2006/relationships/slide" Target="slides/slide110.xml"/><Relationship Id="rId134" Type="http://schemas.openxmlformats.org/officeDocument/2006/relationships/slide" Target="slides/slide131.xml"/><Relationship Id="rId80" Type="http://schemas.openxmlformats.org/officeDocument/2006/relationships/slide" Target="slides/slide77.xml"/><Relationship Id="rId155" Type="http://schemas.openxmlformats.org/officeDocument/2006/relationships/slide" Target="slides/slide152.xml"/><Relationship Id="rId176" Type="http://schemas.openxmlformats.org/officeDocument/2006/relationships/font" Target="fonts/font18.fntdata"/><Relationship Id="rId197" Type="http://schemas.openxmlformats.org/officeDocument/2006/relationships/font" Target="fonts/font39.fntdata"/><Relationship Id="rId201" Type="http://schemas.openxmlformats.org/officeDocument/2006/relationships/commentAuthors" Target="commentAuthors.xml"/><Relationship Id="rId17" Type="http://schemas.openxmlformats.org/officeDocument/2006/relationships/slide" Target="slides/slide14.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24" Type="http://schemas.openxmlformats.org/officeDocument/2006/relationships/slide" Target="slides/slide121.xml"/><Relationship Id="rId70" Type="http://schemas.openxmlformats.org/officeDocument/2006/relationships/slide" Target="slides/slide67.xml"/><Relationship Id="rId91" Type="http://schemas.openxmlformats.org/officeDocument/2006/relationships/slide" Target="slides/slide88.xml"/><Relationship Id="rId145" Type="http://schemas.openxmlformats.org/officeDocument/2006/relationships/slide" Target="slides/slide142.xml"/><Relationship Id="rId166" Type="http://schemas.openxmlformats.org/officeDocument/2006/relationships/font" Target="fonts/font8.fntdata"/><Relationship Id="rId187" Type="http://schemas.openxmlformats.org/officeDocument/2006/relationships/font" Target="fonts/font29.fntdata"/><Relationship Id="rId1" Type="http://schemas.openxmlformats.org/officeDocument/2006/relationships/slideMaster" Target="slideMasters/slideMaster1.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slide" Target="slides/slide111.xml"/><Relationship Id="rId60" Type="http://schemas.openxmlformats.org/officeDocument/2006/relationships/slide" Target="slides/slide57.xml"/><Relationship Id="rId81" Type="http://schemas.openxmlformats.org/officeDocument/2006/relationships/slide" Target="slides/slide78.xml"/><Relationship Id="rId135" Type="http://schemas.openxmlformats.org/officeDocument/2006/relationships/slide" Target="slides/slide132.xml"/><Relationship Id="rId156" Type="http://schemas.openxmlformats.org/officeDocument/2006/relationships/slide" Target="slides/slide153.xml"/><Relationship Id="rId177" Type="http://schemas.openxmlformats.org/officeDocument/2006/relationships/font" Target="fonts/font19.fntdata"/><Relationship Id="rId198" Type="http://schemas.openxmlformats.org/officeDocument/2006/relationships/font" Target="fonts/font40.fntdata"/><Relationship Id="rId202" Type="http://schemas.openxmlformats.org/officeDocument/2006/relationships/presProps" Target="presProps.xml"/><Relationship Id="rId18" Type="http://schemas.openxmlformats.org/officeDocument/2006/relationships/slide" Target="slides/slide15.xml"/><Relationship Id="rId39" Type="http://schemas.openxmlformats.org/officeDocument/2006/relationships/slide" Target="slides/slide36.xml"/><Relationship Id="rId50" Type="http://schemas.openxmlformats.org/officeDocument/2006/relationships/slide" Target="slides/slide47.xml"/><Relationship Id="rId104" Type="http://schemas.openxmlformats.org/officeDocument/2006/relationships/slide" Target="slides/slide101.xml"/><Relationship Id="rId125" Type="http://schemas.openxmlformats.org/officeDocument/2006/relationships/slide" Target="slides/slide122.xml"/><Relationship Id="rId146" Type="http://schemas.openxmlformats.org/officeDocument/2006/relationships/slide" Target="slides/slide143.xml"/><Relationship Id="rId167" Type="http://schemas.openxmlformats.org/officeDocument/2006/relationships/font" Target="fonts/font9.fntdata"/><Relationship Id="rId188" Type="http://schemas.openxmlformats.org/officeDocument/2006/relationships/font" Target="fonts/font30.fntdata"/><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www.pathfinder.va.gov/info/assets/resources/innovation-compentencies/designing-for-veterans-a-toolkit-for-hcd.pdf" TargetMode="External"/><Relationship Id="rId2" Type="http://schemas.openxmlformats.org/officeDocument/2006/relationships/slide" Target="../slides/slide58.xml"/><Relationship Id="rId1" Type="http://schemas.openxmlformats.org/officeDocument/2006/relationships/notesMaster" Target="../notesMasters/notesMaster1.xml"/><Relationship Id="rId5" Type="http://schemas.openxmlformats.org/officeDocument/2006/relationships/hyperlink" Target="https://govciomedia.com/how-the-vas-approach-to-human-centered-design-improved-veterans-experience/" TargetMode="External"/><Relationship Id="rId4" Type="http://schemas.openxmlformats.org/officeDocument/2006/relationships/hyperlink" Target="https://news.va.gov/16942/using-human-centered-design-reach-veterans/" TargetMode="Externa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35fa89bb436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1" name="Google Shape;461;g35fa89bb436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Welcome to Module 1. In this module, we’ll explore the key concepts behind digital service delivery, what it means for government, and why it matters for acquisition professionals like you.</a:t>
            </a:r>
            <a:endParaRPr/>
          </a:p>
        </p:txBody>
      </p:sp>
      <p:sp>
        <p:nvSpPr>
          <p:cNvPr id="462" name="Google Shape;462;g35fa89bb436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360f98a9c26_0_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5" name="Google Shape;535;g360f98a9c26_0_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Digital services are made up of three essential layers, like a layered cake.</a:t>
            </a:r>
            <a:endParaRPr/>
          </a:p>
          <a:p>
            <a:pPr marL="0" lvl="0" indent="0" algn="l" rtl="0">
              <a:spcBef>
                <a:spcPts val="0"/>
              </a:spcBef>
              <a:spcAft>
                <a:spcPts val="0"/>
              </a:spcAft>
              <a:buNone/>
            </a:pPr>
            <a:r>
              <a:rPr lang="en"/>
              <a:t>The Information Layer includes all the content and data that users interact with—whether that’s reading a press release, applying for a benefit, or watching a video.</a:t>
            </a:r>
            <a:endParaRPr/>
          </a:p>
          <a:p>
            <a:pPr marL="0" lvl="0" indent="0" algn="l" rtl="0">
              <a:spcBef>
                <a:spcPts val="0"/>
              </a:spcBef>
              <a:spcAft>
                <a:spcPts val="0"/>
              </a:spcAft>
              <a:buNone/>
            </a:pPr>
            <a:r>
              <a:rPr lang="en"/>
              <a:t>The Presentation Layer is the “where” and “how” users access this information—through web browsers, mobile apps, or social media.</a:t>
            </a:r>
            <a:endParaRPr/>
          </a:p>
          <a:p>
            <a:pPr marL="0" lvl="0" indent="0" algn="l" rtl="0">
              <a:spcBef>
                <a:spcPts val="0"/>
              </a:spcBef>
              <a:spcAft>
                <a:spcPts val="0"/>
              </a:spcAft>
              <a:buNone/>
            </a:pPr>
            <a:r>
              <a:rPr lang="en"/>
              <a:t>And finally, the Platform Layer is the foundation. It’s where the business logic happens and includes tools like APIs and content management systems.</a:t>
            </a:r>
            <a:endParaRPr/>
          </a:p>
          <a:p>
            <a:pPr marL="0" lvl="0" indent="0" algn="l" rtl="0">
              <a:spcBef>
                <a:spcPts val="0"/>
              </a:spcBef>
              <a:spcAft>
                <a:spcPts val="0"/>
              </a:spcAft>
              <a:buNone/>
            </a:pPr>
            <a:r>
              <a:rPr lang="en"/>
              <a:t>This bottom layer also ensures security, privacy, and data protection are built in from the start, providing a stable platform for digital services to operate safely and reliably.</a:t>
            </a:r>
            <a:endParaRPr/>
          </a:p>
        </p:txBody>
      </p:sp>
      <p:sp>
        <p:nvSpPr>
          <p:cNvPr id="536" name="Google Shape;536;g360f98a9c26_0_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362343476f6_0_7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9" name="Google Shape;1219;g362343476f6_0_7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SzPts val="1100"/>
              <a:buNone/>
            </a:pPr>
            <a:r>
              <a:rPr lang="en" b="1">
                <a:solidFill>
                  <a:schemeClr val="dk1"/>
                </a:solidFill>
              </a:rPr>
              <a:t>Speaker Notes:</a:t>
            </a:r>
            <a:br>
              <a:rPr lang="en" b="1">
                <a:solidFill>
                  <a:schemeClr val="dk1"/>
                </a:solidFill>
              </a:rPr>
            </a:br>
            <a:r>
              <a:rPr lang="en">
                <a:solidFill>
                  <a:schemeClr val="dk1"/>
                </a:solidFill>
              </a:rPr>
              <a:t> Treating cloud like hardware procurement leads to contract mismatches. Understand dynamic pricing, build flexibility into agreements, and expect vendors to manage part of the IT environment</a:t>
            </a:r>
            <a:endParaRPr/>
          </a:p>
        </p:txBody>
      </p:sp>
      <p:sp>
        <p:nvSpPr>
          <p:cNvPr id="1220" name="Google Shape;1220;g362343476f6_0_7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100</a:t>
            </a:fld>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3634d1e63c3_1_6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7" name="Google Shape;1227;g3634d1e63c3_1_6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Assumptions about who handles patching or access controls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Gaps in monitoring responsibilities (e.g., SIEM integration)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Lack of clarity in SLAs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Need for clearer delineation in contract language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Role of onboarding and joint governance reviews</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28" name="Google Shape;1228;g3634d1e63c3_1_6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101</a:t>
            </a:fld>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362343476f6_0_7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6" name="Google Shape;1236;g362343476f6_0_7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Cloud brings new governance needs. Build strong internal oversight, expect vendors to follow best practices, and structure contracts to avoid “surprise” costs.</a:t>
            </a:r>
            <a:endParaRPr/>
          </a:p>
        </p:txBody>
      </p:sp>
      <p:sp>
        <p:nvSpPr>
          <p:cNvPr id="1237" name="Google Shape;1237;g362343476f6_0_7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102</a:t>
            </a:fld>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
        <p:cNvGrpSpPr/>
        <p:nvPr/>
      </p:nvGrpSpPr>
      <p:grpSpPr>
        <a:xfrm>
          <a:off x="0" y="0"/>
          <a:ext cx="0" cy="0"/>
          <a:chOff x="0" y="0"/>
          <a:chExt cx="0" cy="0"/>
        </a:xfrm>
      </p:grpSpPr>
      <p:sp>
        <p:nvSpPr>
          <p:cNvPr id="1243" name="Google Shape;1243;g362343476f6_0_6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4" name="Google Shape;1244;g362343476f6_0_6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Cloud architecture affects mission success. Procurement must allow flexibility—think beyond one app or one program and plan for the enterprise.</a:t>
            </a:r>
            <a:endParaRPr/>
          </a:p>
        </p:txBody>
      </p:sp>
      <p:sp>
        <p:nvSpPr>
          <p:cNvPr id="1245" name="Google Shape;1245;g362343476f6_0_6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103</a:t>
            </a:fld>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3634d1e63c3_1_7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2" name="Google Shape;1252;g3634d1e63c3_1_7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Building in flexibility and portability in architecture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Use of interface standards and microservices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Encouraging vendor collaboration across silos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Balance between “future-proofing” and current needs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Structuring contracts for interoperability and scalability</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53" name="Google Shape;1253;g3634d1e63c3_1_7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104</a:t>
            </a:fld>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362343476f6_0_5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1" name="Google Shape;1261;g362343476f6_0_5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You don’t need to be a cloud engineer, but you </a:t>
            </a:r>
            <a:r>
              <a:rPr lang="en" i="1">
                <a:solidFill>
                  <a:schemeClr val="dk1"/>
                </a:solidFill>
              </a:rPr>
              <a:t>do</a:t>
            </a:r>
            <a:r>
              <a:rPr lang="en">
                <a:solidFill>
                  <a:schemeClr val="dk1"/>
                </a:solidFill>
              </a:rPr>
              <a:t> need to understand how cloud impacts pricing, security, and outcomes. By modernizing your procurement approach, you help protect your agency from waste, risk, and failure.</a:t>
            </a:r>
            <a:endParaRPr/>
          </a:p>
        </p:txBody>
      </p:sp>
      <p:sp>
        <p:nvSpPr>
          <p:cNvPr id="1262" name="Google Shape;1262;g362343476f6_0_5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105</a:t>
            </a:fld>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362343476f6_0_1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9" name="Google Shape;1269;g362343476f6_0_1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0" name="Google Shape;1270;g362343476f6_0_1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106</a:t>
            </a:fld>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362343476f6_0_4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75" name="Google Shape;1275;g362343476f6_0_4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endParaRPr b="1"/>
          </a:p>
          <a:p>
            <a:pPr marL="0" lvl="0" indent="0" algn="l" rtl="0">
              <a:spcBef>
                <a:spcPts val="0"/>
              </a:spcBef>
              <a:spcAft>
                <a:spcPts val="0"/>
              </a:spcAft>
              <a:buNone/>
            </a:pPr>
            <a:r>
              <a:rPr lang="en"/>
              <a:t>AI is more than a buzzword—it's being used today in real tools to help agencies operate more efficiently. Think of it as the next level of automation: helping us analyze, decide, and respond faster. As a CO, you’ll increasingly see proposals that include AI capabilities.</a:t>
            </a:r>
            <a:endParaRPr/>
          </a:p>
        </p:txBody>
      </p:sp>
      <p:sp>
        <p:nvSpPr>
          <p:cNvPr id="1276" name="Google Shape;1276;g362343476f6_0_4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107</a:t>
            </a:fld>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3634d1e63c3_1_7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3" name="Google Shape;1283;g3634d1e63c3_1_7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Source selection or technical evaluations (bias risk)</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Sensitive or high-risk decisions requiring human judgment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Equity and fairness concerns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Legal and policy compliance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Transparency and auditability</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84" name="Google Shape;1284;g3634d1e63c3_1_7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108</a:t>
            </a:fld>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g362343476f6_0_1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2" name="Google Shape;1292;g362343476f6_0_1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There’s not one kind of AI—there are many. Some tools are simple decision trees, while others generate entirely new content. Knowing the difference helps you evaluate whether a solution fits the problem and what level of oversight it requires.</a:t>
            </a:r>
            <a:endParaRPr/>
          </a:p>
        </p:txBody>
      </p:sp>
      <p:sp>
        <p:nvSpPr>
          <p:cNvPr id="1293" name="Google Shape;1293;g362343476f6_0_1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109</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360f98a9c26_0_7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4" name="Google Shape;544;g360f98a9c26_0_7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5" name="Google Shape;545;g360f98a9c26_0_7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
        <p:cNvGrpSpPr/>
        <p:nvPr/>
      </p:nvGrpSpPr>
      <p:grpSpPr>
        <a:xfrm>
          <a:off x="0" y="0"/>
          <a:ext cx="0" cy="0"/>
          <a:chOff x="0" y="0"/>
          <a:chExt cx="0" cy="0"/>
        </a:xfrm>
      </p:grpSpPr>
      <p:sp>
        <p:nvSpPr>
          <p:cNvPr id="1299" name="Google Shape;1299;g362343476f6_0_20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0" name="Google Shape;1300;g362343476f6_0_20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endParaRPr b="1">
              <a:solidFill>
                <a:schemeClr val="dk1"/>
              </a:solidFill>
            </a:endParaRPr>
          </a:p>
          <a:p>
            <a:pPr marL="0" lvl="0" indent="0" algn="l" rtl="0">
              <a:spcBef>
                <a:spcPts val="0"/>
              </a:spcBef>
              <a:spcAft>
                <a:spcPts val="0"/>
              </a:spcAft>
              <a:buNone/>
            </a:pPr>
            <a:endParaRPr b="1">
              <a:solidFill>
                <a:schemeClr val="dk1"/>
              </a:solidFill>
            </a:endParaRPr>
          </a:p>
          <a:p>
            <a:pPr marL="0" lvl="0" indent="0" algn="l" rtl="0">
              <a:spcBef>
                <a:spcPts val="0"/>
              </a:spcBef>
              <a:spcAft>
                <a:spcPts val="0"/>
              </a:spcAft>
              <a:buNone/>
            </a:pPr>
            <a:r>
              <a:rPr lang="en">
                <a:solidFill>
                  <a:schemeClr val="dk1"/>
                </a:solidFill>
              </a:rPr>
              <a:t>This video helps us turn our attention to the present-day consequences of AI—like its environmental cost, ethical misuse, and societal harm—rather than distant, speculative risks. Luccioni encourages us to think about AI accountability now, by building tools for transparency and responsible AI development.</a:t>
            </a:r>
            <a:endParaRPr>
              <a:solidFill>
                <a:schemeClr val="dk1"/>
              </a:solidFill>
            </a:endParaRPr>
          </a:p>
        </p:txBody>
      </p:sp>
      <p:sp>
        <p:nvSpPr>
          <p:cNvPr id="1301" name="Google Shape;1301;g362343476f6_0_20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110</a:t>
            </a:fld>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7"/>
        <p:cNvGrpSpPr/>
        <p:nvPr/>
      </p:nvGrpSpPr>
      <p:grpSpPr>
        <a:xfrm>
          <a:off x="0" y="0"/>
          <a:ext cx="0" cy="0"/>
          <a:chOff x="0" y="0"/>
          <a:chExt cx="0" cy="0"/>
        </a:xfrm>
      </p:grpSpPr>
      <p:sp>
        <p:nvSpPr>
          <p:cNvPr id="1308" name="Google Shape;1308;g362343476f6_0_1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9" name="Google Shape;1309;g362343476f6_0_1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With great power comes great responsibility. AI must be transparent, fair, and secure. Your role is to ask tough questions and ensure vendors can explain how their systems work—and how they’re being monitored.</a:t>
            </a:r>
            <a:endParaRPr/>
          </a:p>
        </p:txBody>
      </p:sp>
      <p:sp>
        <p:nvSpPr>
          <p:cNvPr id="1310" name="Google Shape;1310;g362343476f6_0_1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111</a:t>
            </a:fld>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362343476f6_0_14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7" name="Google Shape;1317;g362343476f6_0_14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You don’t need to become a data scientist, but these basic terms will help you evaluate AI proposals and hold vendors accountable. “Explainability,” in particular, is key for audits and defensibility.</a:t>
            </a:r>
            <a:endParaRPr/>
          </a:p>
        </p:txBody>
      </p:sp>
      <p:sp>
        <p:nvSpPr>
          <p:cNvPr id="1318" name="Google Shape;1318;g362343476f6_0_14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112</a:t>
            </a:fld>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362343476f6_0_13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5" name="Google Shape;1325;g362343476f6_0_13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AI can boost procurement efficiency—but also introduces new risks. Be thoughtful when drafting requirements. If you're procuring AI, include expectations for transparency, performance, and continuous oversight.</a:t>
            </a:r>
            <a:endParaRPr/>
          </a:p>
        </p:txBody>
      </p:sp>
      <p:sp>
        <p:nvSpPr>
          <p:cNvPr id="1326" name="Google Shape;1326;g362343476f6_0_13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113</a:t>
            </a:fld>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3634d1e63c3_1_8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3" name="Google Shape;1333;g3634d1e63c3_1_8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 data is used to train the model?</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Is the algorithm explainable and auditable?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 bias mitigation strategies are in place?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Can the agency fine-tune or update the model?</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Does the tool require human oversight?</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334" name="Google Shape;1334;g3634d1e63c3_1_8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114</a:t>
            </a:fld>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0"/>
        <p:cNvGrpSpPr/>
        <p:nvPr/>
      </p:nvGrpSpPr>
      <p:grpSpPr>
        <a:xfrm>
          <a:off x="0" y="0"/>
          <a:ext cx="0" cy="0"/>
          <a:chOff x="0" y="0"/>
          <a:chExt cx="0" cy="0"/>
        </a:xfrm>
      </p:grpSpPr>
      <p:sp>
        <p:nvSpPr>
          <p:cNvPr id="1341" name="Google Shape;1341;g362343476f6_0_16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2" name="Google Shape;1342;g362343476f6_0_16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You are the frontline for responsible AI in government. Ask tough questions, insist on clear answers, and structure your contracts to support long-term performance, not just flashy demos. AI may change, but your role in protecting mission success doesn’t.</a:t>
            </a:r>
            <a:endParaRPr/>
          </a:p>
        </p:txBody>
      </p:sp>
      <p:sp>
        <p:nvSpPr>
          <p:cNvPr id="1343" name="Google Shape;1343;g362343476f6_0_16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115</a:t>
            </a:fld>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8"/>
        <p:cNvGrpSpPr/>
        <p:nvPr/>
      </p:nvGrpSpPr>
      <p:grpSpPr>
        <a:xfrm>
          <a:off x="0" y="0"/>
          <a:ext cx="0" cy="0"/>
          <a:chOff x="0" y="0"/>
          <a:chExt cx="0" cy="0"/>
        </a:xfrm>
      </p:grpSpPr>
      <p:sp>
        <p:nvSpPr>
          <p:cNvPr id="1349" name="Google Shape;1349;g3634d1e63c3_1_15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0" name="Google Shape;1350;g3634d1e63c3_1_15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Clr>
                <a:schemeClr val="dk1"/>
              </a:buClr>
              <a:buFont typeface="Arial"/>
              <a:buNone/>
            </a:pPr>
            <a:br>
              <a:rPr lang="en">
                <a:solidFill>
                  <a:schemeClr val="dk1"/>
                </a:solidFill>
              </a:rPr>
            </a:br>
            <a:r>
              <a:rPr lang="en">
                <a:solidFill>
                  <a:schemeClr val="dk1"/>
                </a:solidFill>
              </a:rPr>
              <a:t>Speaker notes: Emphasize that there’s no single correct answer, but the goal is to surface different perspectives.</a:t>
            </a:r>
            <a:endParaRPr sz="1200" b="1">
              <a:solidFill>
                <a:srgbClr val="1B1B1B"/>
              </a:solidFill>
              <a:latin typeface="Nunito"/>
              <a:ea typeface="Nunito"/>
              <a:cs typeface="Nunito"/>
              <a:sym typeface="Nunito"/>
            </a:endParaRPr>
          </a:p>
        </p:txBody>
      </p:sp>
      <p:sp>
        <p:nvSpPr>
          <p:cNvPr id="1351" name="Google Shape;1351;g3634d1e63c3_1_15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116</a:t>
            </a:fld>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3634d1e63c3_1_16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9" name="Google Shape;1359;g3634d1e63c3_1_16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a:t>
            </a:r>
            <a:r>
              <a:rPr lang="en" sz="1200">
                <a:solidFill>
                  <a:srgbClr val="1B1B1B"/>
                </a:solidFill>
                <a:latin typeface="Nunito"/>
                <a:ea typeface="Nunito"/>
                <a:cs typeface="Nunito"/>
                <a:sym typeface="Nunito"/>
              </a:rPr>
              <a:t>Would you procure or pass? What ethical questions arise around data inputs and use?</a:t>
            </a:r>
            <a:endParaRPr sz="1200">
              <a:solidFill>
                <a:srgbClr val="1B1B1B"/>
              </a:solidFill>
              <a:latin typeface="Nunito"/>
              <a:ea typeface="Nunito"/>
              <a:cs typeface="Nunito"/>
              <a:sym typeface="Nunito"/>
            </a:endParaRPr>
          </a:p>
          <a:p>
            <a:pPr marL="0" lvl="0" indent="0" algn="l" rtl="0">
              <a:spcBef>
                <a:spcPts val="0"/>
              </a:spcBef>
              <a:spcAft>
                <a:spcPts val="0"/>
              </a:spcAft>
              <a:buNone/>
            </a:pP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sz="1200" i="1">
              <a:solidFill>
                <a:srgbClr val="1B1B1B"/>
              </a:solidFill>
              <a:latin typeface="Nunito"/>
              <a:ea typeface="Nunito"/>
              <a:cs typeface="Nunito"/>
              <a:sym typeface="Nunito"/>
            </a:endParaRPr>
          </a:p>
          <a:p>
            <a:pPr marL="914400" lvl="0" indent="0" algn="l" rtl="0">
              <a:lnSpc>
                <a:spcPct val="115000"/>
              </a:lnSpc>
              <a:spcBef>
                <a:spcPts val="1200"/>
              </a:spcBef>
              <a:spcAft>
                <a:spcPts val="1200"/>
              </a:spcAft>
              <a:buNone/>
            </a:pPr>
            <a:endParaRPr sz="1200" i="1">
              <a:solidFill>
                <a:srgbClr val="1B1B1B"/>
              </a:solidFill>
              <a:latin typeface="Nunito"/>
              <a:ea typeface="Nunito"/>
              <a:cs typeface="Nunito"/>
              <a:sym typeface="Nunito"/>
            </a:endParaRPr>
          </a:p>
        </p:txBody>
      </p:sp>
      <p:sp>
        <p:nvSpPr>
          <p:cNvPr id="1360" name="Google Shape;1360;g3634d1e63c3_1_16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117</a:t>
            </a:fld>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6"/>
        <p:cNvGrpSpPr/>
        <p:nvPr/>
      </p:nvGrpSpPr>
      <p:grpSpPr>
        <a:xfrm>
          <a:off x="0" y="0"/>
          <a:ext cx="0" cy="0"/>
          <a:chOff x="0" y="0"/>
          <a:chExt cx="0" cy="0"/>
        </a:xfrm>
      </p:grpSpPr>
      <p:sp>
        <p:nvSpPr>
          <p:cNvPr id="1367" name="Google Shape;1367;g3634d1e63c3_1_17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8" name="Google Shape;1368;g3634d1e63c3_1_17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sz="1200">
              <a:solidFill>
                <a:srgbClr val="1B1B1B"/>
              </a:solidFill>
              <a:latin typeface="Nunito"/>
              <a:ea typeface="Nunito"/>
              <a:cs typeface="Nunito"/>
              <a:sym typeface="Nunito"/>
            </a:endParaRPr>
          </a:p>
        </p:txBody>
      </p:sp>
      <p:sp>
        <p:nvSpPr>
          <p:cNvPr id="1369" name="Google Shape;1369;g3634d1e63c3_1_17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118</a:t>
            </a:fld>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
        <p:cNvGrpSpPr/>
        <p:nvPr/>
      </p:nvGrpSpPr>
      <p:grpSpPr>
        <a:xfrm>
          <a:off x="0" y="0"/>
          <a:ext cx="0" cy="0"/>
          <a:chOff x="0" y="0"/>
          <a:chExt cx="0" cy="0"/>
        </a:xfrm>
      </p:grpSpPr>
      <p:sp>
        <p:nvSpPr>
          <p:cNvPr id="1376" name="Google Shape;1376;g3634d1e63c3_1_18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7" name="Google Shape;1377;g3634d1e63c3_1_18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a:solidFill>
                <a:schemeClr val="dk1"/>
              </a:solidFill>
            </a:endParaRPr>
          </a:p>
        </p:txBody>
      </p:sp>
      <p:sp>
        <p:nvSpPr>
          <p:cNvPr id="1378" name="Google Shape;1378;g3634d1e63c3_1_18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119</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360f98a9c26_0_7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0" name="Google Shape;550;g360f98a9c26_0_7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 </a:t>
            </a:r>
            <a:r>
              <a:rPr lang="en" sz="1200">
                <a:solidFill>
                  <a:srgbClr val="1B1B1B"/>
                </a:solidFill>
                <a:latin typeface="Nunito"/>
                <a:ea typeface="Nunito"/>
                <a:cs typeface="Nunito"/>
                <a:sym typeface="Nunito"/>
              </a:rPr>
              <a:t>Digital services are built by collaborative teams that blend policy, design, and tech. Your role is often to help these teams get the right resources and vendors in place.</a:t>
            </a:r>
            <a:endParaRPr/>
          </a:p>
        </p:txBody>
      </p:sp>
      <p:sp>
        <p:nvSpPr>
          <p:cNvPr id="551" name="Google Shape;551;g360f98a9c26_0_7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4"/>
        <p:cNvGrpSpPr/>
        <p:nvPr/>
      </p:nvGrpSpPr>
      <p:grpSpPr>
        <a:xfrm>
          <a:off x="0" y="0"/>
          <a:ext cx="0" cy="0"/>
          <a:chOff x="0" y="0"/>
          <a:chExt cx="0" cy="0"/>
        </a:xfrm>
      </p:grpSpPr>
      <p:sp>
        <p:nvSpPr>
          <p:cNvPr id="1385" name="Google Shape;1385;g3634d1e63c3_1_19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6" name="Google Shape;1386;g3634d1e63c3_1_19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a:solidFill>
                <a:schemeClr val="dk1"/>
              </a:solidFill>
            </a:endParaRPr>
          </a:p>
        </p:txBody>
      </p:sp>
      <p:sp>
        <p:nvSpPr>
          <p:cNvPr id="1387" name="Google Shape;1387;g3634d1e63c3_1_19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120</a:t>
            </a:fld>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3"/>
        <p:cNvGrpSpPr/>
        <p:nvPr/>
      </p:nvGrpSpPr>
      <p:grpSpPr>
        <a:xfrm>
          <a:off x="0" y="0"/>
          <a:ext cx="0" cy="0"/>
          <a:chOff x="0" y="0"/>
          <a:chExt cx="0" cy="0"/>
        </a:xfrm>
      </p:grpSpPr>
      <p:sp>
        <p:nvSpPr>
          <p:cNvPr id="1394" name="Google Shape;1394;g3634d1e63c3_1_1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5" name="Google Shape;1395;g3634d1e63c3_1_1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a:solidFill>
                <a:schemeClr val="dk1"/>
              </a:solidFill>
            </a:endParaRPr>
          </a:p>
        </p:txBody>
      </p:sp>
      <p:sp>
        <p:nvSpPr>
          <p:cNvPr id="1396" name="Google Shape;1396;g3634d1e63c3_1_1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121</a:t>
            </a:fld>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362343476f6_0_11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4" name="Google Shape;1404;g362343476f6_0_11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5" name="Google Shape;1405;g362343476f6_0_11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122</a:t>
            </a:fld>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3634d1e63c3_1_1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0" name="Google Shape;1410;g3634d1e63c3_1_1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Vendor confusion or delays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retrofits or costly rework</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Lack of accountability during an incident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Audit or compliance failures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Breach of sensitive data</a:t>
            </a:r>
            <a:endParaRPr/>
          </a:p>
        </p:txBody>
      </p:sp>
      <p:sp>
        <p:nvSpPr>
          <p:cNvPr id="1411" name="Google Shape;1411;g3634d1e63c3_1_1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123</a:t>
            </a:fld>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362343476f6_0_1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9" name="Google Shape;1419;g362343476f6_0_1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Every digital product your agency delivers must be secure by design—not just by audit. As COs and CORs, you’re in a position to demand secure practices from the start. You don’t need to be a cybersecurity expert—but you do need to know what questions to ask and what to require in contracts.</a:t>
            </a:r>
            <a:endParaRPr/>
          </a:p>
        </p:txBody>
      </p:sp>
      <p:sp>
        <p:nvSpPr>
          <p:cNvPr id="1420" name="Google Shape;1420;g362343476f6_0_1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124</a:t>
            </a:fld>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5"/>
        <p:cNvGrpSpPr/>
        <p:nvPr/>
      </p:nvGrpSpPr>
      <p:grpSpPr>
        <a:xfrm>
          <a:off x="0" y="0"/>
          <a:ext cx="0" cy="0"/>
          <a:chOff x="0" y="0"/>
          <a:chExt cx="0" cy="0"/>
        </a:xfrm>
      </p:grpSpPr>
      <p:sp>
        <p:nvSpPr>
          <p:cNvPr id="1426" name="Google Shape;1426;g3634d1e63c3_1_9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27" name="Google Shape;1427;g3634d1e63c3_1_9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 frameworks or controls does the solution comply with (e.g., FedRAMP, NIST)?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How is data protected in transit and at rest?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How do you manage software supply chain risk?</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What’s your incident response timeline?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Do you support integration with our IAM or SIEM platforms?</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428" name="Google Shape;1428;g3634d1e63c3_1_9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125</a:t>
            </a:fld>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362343476f6_0_19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6" name="Google Shape;1436;g362343476f6_0_19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Compliance isn’t optional—it’s a legal and operational baseline. You must confirm which security frameworks apply to your acquisition and ensure the vendor solution can meet them. With IAM, the main question is: Will this system plug into our current access controls, or will it create more risk?</a:t>
            </a:r>
            <a:endParaRPr/>
          </a:p>
        </p:txBody>
      </p:sp>
      <p:sp>
        <p:nvSpPr>
          <p:cNvPr id="1437" name="Google Shape;1437;g362343476f6_0_19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126</a:t>
            </a:fld>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362343476f6_0_21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4" name="Google Shape;1444;g362343476f6_0_21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Every system has vulnerabilities. Your job is to ensure that vendors can detect, manage, and report them appropriately. SIEM systems are the agency’s eyes and ears—if your procured system can’t talk to the SIEM, you’ve created a blind spot.</a:t>
            </a:r>
            <a:endParaRPr/>
          </a:p>
        </p:txBody>
      </p:sp>
      <p:sp>
        <p:nvSpPr>
          <p:cNvPr id="1445" name="Google Shape;1445;g362343476f6_0_21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127</a:t>
            </a:fld>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
        <p:cNvGrpSpPr/>
        <p:nvPr/>
      </p:nvGrpSpPr>
      <p:grpSpPr>
        <a:xfrm>
          <a:off x="0" y="0"/>
          <a:ext cx="0" cy="0"/>
          <a:chOff x="0" y="0"/>
          <a:chExt cx="0" cy="0"/>
        </a:xfrm>
      </p:grpSpPr>
      <p:sp>
        <p:nvSpPr>
          <p:cNvPr id="1451" name="Google Shape;1451;g3634d1e63c3_1_20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2" name="Google Shape;1452;g3634d1e63c3_1_20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We’ll break out into groups for 10 minutes. During debrief, each group will share their questions.</a:t>
            </a:r>
            <a:endParaRPr>
              <a:solidFill>
                <a:schemeClr val="dk1"/>
              </a:solidFill>
            </a:endParaRPr>
          </a:p>
        </p:txBody>
      </p:sp>
      <p:sp>
        <p:nvSpPr>
          <p:cNvPr id="1453" name="Google Shape;1453;g3634d1e63c3_1_20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128</a:t>
            </a:fld>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362343476f6_0_2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1" name="Google Shape;1461;g362343476f6_0_2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Cybersecurity is everyone’s responsibility—but you’re on the front lines. You can prevent weak systems from being procured by asking the right questions early. Build security expectations into requirements, evaluation criteria, and post-award monitoring.</a:t>
            </a:r>
            <a:endParaRPr/>
          </a:p>
        </p:txBody>
      </p:sp>
      <p:sp>
        <p:nvSpPr>
          <p:cNvPr id="1462" name="Google Shape;1462;g362343476f6_0_2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129</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360f98a9c26_0_12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9" name="Google Shape;559;g360f98a9c26_0_12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Services should serve real user needs—whether that’s the public or internal stakeholders. Good acquisition work ensures these users are kept in mind through every stage.</a:t>
            </a:r>
            <a:endParaRPr/>
          </a:p>
        </p:txBody>
      </p:sp>
      <p:sp>
        <p:nvSpPr>
          <p:cNvPr id="560" name="Google Shape;560;g360f98a9c26_0_12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3634d1e63c3_1_10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9" name="Google Shape;1469;g3634d1e63c3_1_10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Facilitator themes to look for:</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Require integration with agency IAM/SIEM</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Define patching and vulnerability management processes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Reference federal standards explicitly (e.g., NIST 800-53)</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Include performance metrics tied to security practices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Build in security testing and validation checkpoints</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470" name="Google Shape;1470;g3634d1e63c3_1_10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130</a:t>
            </a:fld>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363e3af76c0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8" name="Google Shape;1478;g363e3af76c0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Today’s session will explore the </a:t>
            </a:r>
            <a:r>
              <a:rPr lang="en" i="1">
                <a:solidFill>
                  <a:schemeClr val="dk1"/>
                </a:solidFill>
              </a:rPr>
              <a:t>what</a:t>
            </a:r>
            <a:r>
              <a:rPr lang="en">
                <a:solidFill>
                  <a:schemeClr val="dk1"/>
                </a:solidFill>
              </a:rPr>
              <a:t>, </a:t>
            </a:r>
            <a:r>
              <a:rPr lang="en" i="1">
                <a:solidFill>
                  <a:schemeClr val="dk1"/>
                </a:solidFill>
              </a:rPr>
              <a:t>why</a:t>
            </a:r>
            <a:r>
              <a:rPr lang="en">
                <a:solidFill>
                  <a:schemeClr val="dk1"/>
                </a:solidFill>
              </a:rPr>
              <a:t>, and </a:t>
            </a:r>
            <a:r>
              <a:rPr lang="en" i="1">
                <a:solidFill>
                  <a:schemeClr val="dk1"/>
                </a:solidFill>
              </a:rPr>
              <a:t>how</a:t>
            </a:r>
            <a:r>
              <a:rPr lang="en">
                <a:solidFill>
                  <a:schemeClr val="dk1"/>
                </a:solidFill>
              </a:rPr>
              <a:t> of accessibility in federal acquisitions. We’ll cover who is impacted, what the law requires, and how procurement teams can ensure the products and services they buy meet accessibility standards.</a:t>
            </a:r>
            <a:endParaRPr/>
          </a:p>
        </p:txBody>
      </p:sp>
      <p:sp>
        <p:nvSpPr>
          <p:cNvPr id="1479" name="Google Shape;1479;g363e3af76c0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131</a:t>
            </a:fld>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2"/>
        <p:cNvGrpSpPr/>
        <p:nvPr/>
      </p:nvGrpSpPr>
      <p:grpSpPr>
        <a:xfrm>
          <a:off x="0" y="0"/>
          <a:ext cx="0" cy="0"/>
          <a:chOff x="0" y="0"/>
          <a:chExt cx="0" cy="0"/>
        </a:xfrm>
      </p:grpSpPr>
      <p:sp>
        <p:nvSpPr>
          <p:cNvPr id="1483" name="Google Shape;1483;g363e3af76c0_0_1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84" name="Google Shape;1484;g363e3af76c0_0_1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Digital accessibility ensures that everyone, including people with disabilities, can access and interact with digital content. Without it, we risk excluding individuals from jobs, services, and information. Accessibility benefits many—think older adults, people with temporary injuries, or situational limitations.</a:t>
            </a:r>
            <a:endParaRPr/>
          </a:p>
        </p:txBody>
      </p:sp>
      <p:sp>
        <p:nvSpPr>
          <p:cNvPr id="1485" name="Google Shape;1485;g363e3af76c0_0_1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132</a:t>
            </a:fld>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
        <p:cNvGrpSpPr/>
        <p:nvPr/>
      </p:nvGrpSpPr>
      <p:grpSpPr>
        <a:xfrm>
          <a:off x="0" y="0"/>
          <a:ext cx="0" cy="0"/>
          <a:chOff x="0" y="0"/>
          <a:chExt cx="0" cy="0"/>
        </a:xfrm>
      </p:grpSpPr>
      <p:sp>
        <p:nvSpPr>
          <p:cNvPr id="1491" name="Google Shape;1491;g363e3af76c0_0_1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2" name="Google Shape;1492;g363e3af76c0_0_1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Disabilities don’t all look the same. Understanding the range of experiences—from permanent to situational—helps us design and procure technology that works for the widest group possible.</a:t>
            </a:r>
            <a:endParaRPr/>
          </a:p>
        </p:txBody>
      </p:sp>
      <p:sp>
        <p:nvSpPr>
          <p:cNvPr id="1493" name="Google Shape;1493;g363e3af76c0_0_1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133</a:t>
            </a:fld>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363e3af76c0_0_2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0" name="Google Shape;1500;g363e3af76c0_0_2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Barriers can appear in content, structure, or function. Assistive technology bridges some gaps, but it’s most effective when the underlying product is designed with accessibility in mind from the start.</a:t>
            </a:r>
            <a:endParaRPr/>
          </a:p>
        </p:txBody>
      </p:sp>
      <p:sp>
        <p:nvSpPr>
          <p:cNvPr id="1501" name="Google Shape;1501;g363e3af76c0_0_2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134</a:t>
            </a:fld>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6"/>
        <p:cNvGrpSpPr/>
        <p:nvPr/>
      </p:nvGrpSpPr>
      <p:grpSpPr>
        <a:xfrm>
          <a:off x="0" y="0"/>
          <a:ext cx="0" cy="0"/>
          <a:chOff x="0" y="0"/>
          <a:chExt cx="0" cy="0"/>
        </a:xfrm>
      </p:grpSpPr>
      <p:sp>
        <p:nvSpPr>
          <p:cNvPr id="1507" name="Google Shape;1507;g363e3af76c0_0_3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8" name="Google Shape;1508;g363e3af76c0_0_3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In procurement, accessibility is about making sure digital tools serve both employees and the public—without leaving anyone behind.</a:t>
            </a:r>
            <a:endParaRPr/>
          </a:p>
        </p:txBody>
      </p:sp>
      <p:sp>
        <p:nvSpPr>
          <p:cNvPr id="1509" name="Google Shape;1509;g363e3af76c0_0_3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135</a:t>
            </a:fld>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p:cNvGrpSpPr/>
        <p:nvPr/>
      </p:nvGrpSpPr>
      <p:grpSpPr>
        <a:xfrm>
          <a:off x="0" y="0"/>
          <a:ext cx="0" cy="0"/>
          <a:chOff x="0" y="0"/>
          <a:chExt cx="0" cy="0"/>
        </a:xfrm>
      </p:grpSpPr>
      <p:sp>
        <p:nvSpPr>
          <p:cNvPr id="1515" name="Google Shape;1515;g363e3af76c0_0_3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6" name="Google Shape;1516;g363e3af76c0_0_3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Section 508 is not optional—it’s a legal requirement. It sets technical benchmarks that all procured ICT must meet, and these standards evolve as technology advances.</a:t>
            </a:r>
            <a:endParaRPr/>
          </a:p>
        </p:txBody>
      </p:sp>
      <p:sp>
        <p:nvSpPr>
          <p:cNvPr id="1517" name="Google Shape;1517;g363e3af76c0_0_3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136</a:t>
            </a:fld>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363e3af76c0_0_4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4" name="Google Shape;1524;g363e3af76c0_0_4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ACRs and VPATs are key tools, but remember—they’re vendor attestations. You must validate them through technical evaluation and, ideally, user testing.</a:t>
            </a:r>
            <a:endParaRPr/>
          </a:p>
        </p:txBody>
      </p:sp>
      <p:sp>
        <p:nvSpPr>
          <p:cNvPr id="1525" name="Google Shape;1525;g363e3af76c0_0_4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137</a:t>
            </a:fld>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0"/>
        <p:cNvGrpSpPr/>
        <p:nvPr/>
      </p:nvGrpSpPr>
      <p:grpSpPr>
        <a:xfrm>
          <a:off x="0" y="0"/>
          <a:ext cx="0" cy="0"/>
          <a:chOff x="0" y="0"/>
          <a:chExt cx="0" cy="0"/>
        </a:xfrm>
      </p:grpSpPr>
      <p:sp>
        <p:nvSpPr>
          <p:cNvPr id="1531" name="Google Shape;1531;g363e3af76c0_0_7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2" name="Google Shape;1532;g363e3af76c0_0_7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Accessibility isn’t a checkbox—it’s a process. Embedding it in every acquisition phase ensures ongoing compliance and usability.</a:t>
            </a:r>
            <a:endParaRPr/>
          </a:p>
        </p:txBody>
      </p:sp>
      <p:sp>
        <p:nvSpPr>
          <p:cNvPr id="1533" name="Google Shape;1533;g363e3af76c0_0_7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138</a:t>
            </a:fld>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g363e3af76c0_0_8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0" name="Google Shape;1540;g363e3af76c0_0_8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This step-by-step approach keeps accessibility front and center throughout procurement.</a:t>
            </a:r>
            <a:endParaRPr/>
          </a:p>
        </p:txBody>
      </p:sp>
      <p:sp>
        <p:nvSpPr>
          <p:cNvPr id="1541" name="Google Shape;1541;g363e3af76c0_0_8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139</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360f98a9c26_0_9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8" name="Google Shape;568;g360f98a9c26_0_9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9" name="Google Shape;569;g360f98a9c26_0_9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363e3af76c0_0_9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8" name="Google Shape;1548;g363e3af76c0_0_9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If no fully compliant product exists, choose the one closest to compliance—and document why. This protects your procurement from disputes.</a:t>
            </a:r>
            <a:endParaRPr/>
          </a:p>
        </p:txBody>
      </p:sp>
      <p:sp>
        <p:nvSpPr>
          <p:cNvPr id="1549" name="Google Shape;1549;g363e3af76c0_0_9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140</a:t>
            </a:fld>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
        <p:cNvGrpSpPr/>
        <p:nvPr/>
      </p:nvGrpSpPr>
      <p:grpSpPr>
        <a:xfrm>
          <a:off x="0" y="0"/>
          <a:ext cx="0" cy="0"/>
          <a:chOff x="0" y="0"/>
          <a:chExt cx="0" cy="0"/>
        </a:xfrm>
      </p:grpSpPr>
      <p:sp>
        <p:nvSpPr>
          <p:cNvPr id="1555" name="Google Shape;1555;g363e3af76c0_0_5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6" name="Google Shape;1556;g363e3af76c0_0_5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Misunderstandings can lead to noncompliance. Always verify accessibility and remember—it’s about inclusive design for all users.</a:t>
            </a:r>
            <a:endParaRPr/>
          </a:p>
        </p:txBody>
      </p:sp>
      <p:sp>
        <p:nvSpPr>
          <p:cNvPr id="1557" name="Google Shape;1557;g363e3af76c0_0_5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141</a:t>
            </a:fld>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2"/>
        <p:cNvGrpSpPr/>
        <p:nvPr/>
      </p:nvGrpSpPr>
      <p:grpSpPr>
        <a:xfrm>
          <a:off x="0" y="0"/>
          <a:ext cx="0" cy="0"/>
          <a:chOff x="0" y="0"/>
          <a:chExt cx="0" cy="0"/>
        </a:xfrm>
      </p:grpSpPr>
      <p:sp>
        <p:nvSpPr>
          <p:cNvPr id="1563" name="Google Shape;1563;g363e3af76c0_0_10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4" name="Google Shape;1564;g363e3af76c0_0_10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Procurement professionals are gatekeepers for accessibility. Your decisions directly impact who can access and benefit from government services.</a:t>
            </a:r>
            <a:endParaRPr/>
          </a:p>
        </p:txBody>
      </p:sp>
      <p:sp>
        <p:nvSpPr>
          <p:cNvPr id="1565" name="Google Shape;1565;g363e3af76c0_0_10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142</a:t>
            </a:fld>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363e3af76c0_0_11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2" name="Google Shape;1572;g363e3af76c0_0_11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Use these tools to define requirements, test products, and ensure accessibility is built into your procurement process.</a:t>
            </a:r>
            <a:endParaRPr/>
          </a:p>
        </p:txBody>
      </p:sp>
      <p:sp>
        <p:nvSpPr>
          <p:cNvPr id="1573" name="Google Shape;1573;g363e3af76c0_0_11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143</a:t>
            </a:fld>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363e3af76c0_0_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84" name="Google Shape;1584;g363e3af76c0_0_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r>
              <a:rPr lang="en">
                <a:solidFill>
                  <a:schemeClr val="dk1"/>
                </a:solidFill>
              </a:rPr>
              <a:t> Today we’re diving into Open Source Software—OSS—and its role in federal digital services.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It’s not just a tech buzzword—it’s foundational to how modern government services are being built. We’ll explore what OSS is, why it matters for federal procurement, security considerations, and how to evaluate and procure it effectively.</a:t>
            </a:r>
            <a:endParaRPr>
              <a:solidFill>
                <a:schemeClr val="dk1"/>
              </a:solidFill>
            </a:endParaRPr>
          </a:p>
          <a:p>
            <a:pPr marL="0" lvl="0" indent="0" algn="l" rtl="0">
              <a:spcBef>
                <a:spcPts val="0"/>
              </a:spcBef>
              <a:spcAft>
                <a:spcPts val="0"/>
              </a:spcAft>
              <a:buNone/>
            </a:pPr>
            <a:endParaRPr/>
          </a:p>
        </p:txBody>
      </p:sp>
      <p:sp>
        <p:nvSpPr>
          <p:cNvPr id="1585" name="Google Shape;1585;g363e3af76c0_0_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144</a:t>
            </a:fld>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8"/>
        <p:cNvGrpSpPr/>
        <p:nvPr/>
      </p:nvGrpSpPr>
      <p:grpSpPr>
        <a:xfrm>
          <a:off x="0" y="0"/>
          <a:ext cx="0" cy="0"/>
          <a:chOff x="0" y="0"/>
          <a:chExt cx="0" cy="0"/>
        </a:xfrm>
      </p:grpSpPr>
      <p:sp>
        <p:nvSpPr>
          <p:cNvPr id="1589" name="Google Shape;1589;g36439ada1cd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0" name="Google Shape;1590;g36439ada1cd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Speaker notes: Let’s start with the basics—what is OSS?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Think of the source code as the recipe for the software. With OSS, that recipe is openly available—you can view it, modify it, and share it. Most OSS licenses require you to share your modifications under the same terms. And it’s often maintained by a community, not a single company.</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Keep in mind—OSS isn’t a free-for-all. It’s governed by licenses and community norms, and we’ll circle back to that later.</a:t>
            </a:r>
            <a:endParaRPr>
              <a:solidFill>
                <a:schemeClr val="dk1"/>
              </a:solidFill>
            </a:endParaRPr>
          </a:p>
          <a:p>
            <a:pPr marL="0" lvl="0" indent="0" algn="l" rtl="0">
              <a:spcBef>
                <a:spcPts val="0"/>
              </a:spcBef>
              <a:spcAft>
                <a:spcPts val="0"/>
              </a:spcAft>
              <a:buNone/>
            </a:pPr>
            <a:endParaRPr/>
          </a:p>
        </p:txBody>
      </p:sp>
      <p:sp>
        <p:nvSpPr>
          <p:cNvPr id="1591" name="Google Shape;1591;g36439ada1cd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145</a:t>
            </a:fld>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36439ada1cd_0_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8" name="Google Shape;1598;g36439ada1cd_0_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r>
              <a:rPr lang="en">
                <a:solidFill>
                  <a:schemeClr val="dk1"/>
                </a:solidFill>
              </a:rPr>
              <a:t>You’ve already interacted with OSS today—whether you know it or not.</a:t>
            </a:r>
            <a:br>
              <a:rPr lang="en">
                <a:solidFill>
                  <a:schemeClr val="dk1"/>
                </a:solidFill>
              </a:rPr>
            </a:br>
            <a:endParaRPr>
              <a:solidFill>
                <a:schemeClr val="dk1"/>
              </a:solidFill>
            </a:endParaRPr>
          </a:p>
          <a:p>
            <a:pPr marL="0" lvl="0" indent="0" algn="l" rtl="0">
              <a:spcBef>
                <a:spcPts val="0"/>
              </a:spcBef>
              <a:spcAft>
                <a:spcPts val="0"/>
              </a:spcAft>
              <a:buNone/>
            </a:pPr>
            <a:r>
              <a:rPr lang="en">
                <a:solidFill>
                  <a:schemeClr val="dk1"/>
                </a:solidFill>
              </a:rPr>
              <a:t>It powers billions of devices and much of the internet: Android phones, Netflix runs on FreeBSD, most servers run Linux, and code-sharing happens on GitHub. It’s not just tech startups—Fortune 500 companies and governments rely on it.</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Which of these examples surprises you most?</a:t>
            </a:r>
            <a:endParaRPr>
              <a:solidFill>
                <a:schemeClr val="dk1"/>
              </a:solidFill>
            </a:endParaRPr>
          </a:p>
          <a:p>
            <a:pPr marL="0" lvl="0" indent="0" algn="l" rtl="0">
              <a:spcBef>
                <a:spcPts val="0"/>
              </a:spcBef>
              <a:spcAft>
                <a:spcPts val="0"/>
              </a:spcAft>
              <a:buNone/>
            </a:pPr>
            <a:endParaRPr/>
          </a:p>
        </p:txBody>
      </p:sp>
      <p:sp>
        <p:nvSpPr>
          <p:cNvPr id="1599" name="Google Shape;1599;g36439ada1cd_0_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146</a:t>
            </a:fld>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4"/>
        <p:cNvGrpSpPr/>
        <p:nvPr/>
      </p:nvGrpSpPr>
      <p:grpSpPr>
        <a:xfrm>
          <a:off x="0" y="0"/>
          <a:ext cx="0" cy="0"/>
          <a:chOff x="0" y="0"/>
          <a:chExt cx="0" cy="0"/>
        </a:xfrm>
      </p:grpSpPr>
      <p:sp>
        <p:nvSpPr>
          <p:cNvPr id="1605" name="Google Shape;1605;g36439ada1cd_0_1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6" name="Google Shape;1606;g36439ada1cd_0_1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Clr>
                <a:schemeClr val="dk1"/>
              </a:buClr>
              <a:buSzPts val="1100"/>
              <a:buFont typeface="Arial"/>
              <a:buNone/>
            </a:pPr>
            <a:r>
              <a:rPr lang="en">
                <a:solidFill>
                  <a:schemeClr val="dk1"/>
                </a:solidFill>
              </a:rPr>
              <a:t>So why does OSS matter for acquisition professionals?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It can deliver cost savings, spur innovation, and reduce dependence on a single vendor. The FAR actually classifies OSS as COTS software, which makes it easier to acquire. Plus, federal policy—the Source Code Policy and SHARE IT Act—actively encourages reuse and sharing.</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This isn’t fringe policy—it’s mainstream and supported.</a:t>
            </a:r>
            <a:endParaRPr>
              <a:solidFill>
                <a:schemeClr val="dk1"/>
              </a:solidFill>
            </a:endParaRPr>
          </a:p>
          <a:p>
            <a:pPr marL="0" lvl="0" indent="0" algn="l" rtl="0">
              <a:spcBef>
                <a:spcPts val="0"/>
              </a:spcBef>
              <a:spcAft>
                <a:spcPts val="0"/>
              </a:spcAft>
              <a:buNone/>
            </a:pPr>
            <a:endParaRPr/>
          </a:p>
        </p:txBody>
      </p:sp>
      <p:sp>
        <p:nvSpPr>
          <p:cNvPr id="1607" name="Google Shape;1607;g36439ada1cd_0_1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147</a:t>
            </a:fld>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36439ada1cd_0_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4" name="Google Shape;1614;g36439ada1cd_0_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Clr>
                <a:schemeClr val="dk1"/>
              </a:buClr>
              <a:buSzPts val="1100"/>
              <a:buFont typeface="Arial"/>
              <a:buNone/>
            </a:pPr>
            <a:r>
              <a:rPr lang="en">
                <a:solidFill>
                  <a:schemeClr val="dk1"/>
                </a:solidFill>
              </a:rPr>
              <a:t>Security is often the first concern people raise.</a:t>
            </a:r>
            <a:br>
              <a:rPr lang="en">
                <a:solidFill>
                  <a:schemeClr val="dk1"/>
                </a:solidFill>
              </a:rPr>
            </a:br>
            <a:endParaRPr>
              <a:solidFill>
                <a:schemeClr val="dk1"/>
              </a:solidFill>
            </a:endParaRPr>
          </a:p>
          <a:p>
            <a:pPr marL="0" lvl="0" indent="0" algn="l" rtl="0">
              <a:spcBef>
                <a:spcPts val="0"/>
              </a:spcBef>
              <a:spcAft>
                <a:spcPts val="0"/>
              </a:spcAft>
              <a:buSzPts val="1100"/>
              <a:buNone/>
            </a:pPr>
            <a:r>
              <a:rPr lang="en">
                <a:solidFill>
                  <a:schemeClr val="dk1"/>
                </a:solidFill>
              </a:rPr>
              <a:t>One myth is that OSS is insecure because it’s open. In reality, openness means more eyes can spot and fix vulnerabilities faster. The key is proper maintenance—encryption, authentication, updates, audits. The DoD’s Iron Bank is a great example of how the government is securing OSS.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What security benefits do you see in this open review model?</a:t>
            </a:r>
            <a:endParaRPr>
              <a:solidFill>
                <a:schemeClr val="dk1"/>
              </a:solidFill>
            </a:endParaRPr>
          </a:p>
          <a:p>
            <a:pPr marL="0" lvl="0" indent="0" algn="l" rtl="0">
              <a:spcBef>
                <a:spcPts val="0"/>
              </a:spcBef>
              <a:spcAft>
                <a:spcPts val="0"/>
              </a:spcAft>
              <a:buNone/>
            </a:pPr>
            <a:endParaRPr/>
          </a:p>
        </p:txBody>
      </p:sp>
      <p:sp>
        <p:nvSpPr>
          <p:cNvPr id="1615" name="Google Shape;1615;g36439ada1cd_0_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148</a:t>
            </a:fld>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0"/>
        <p:cNvGrpSpPr/>
        <p:nvPr/>
      </p:nvGrpSpPr>
      <p:grpSpPr>
        <a:xfrm>
          <a:off x="0" y="0"/>
          <a:ext cx="0" cy="0"/>
          <a:chOff x="0" y="0"/>
          <a:chExt cx="0" cy="0"/>
        </a:xfrm>
      </p:grpSpPr>
      <p:sp>
        <p:nvSpPr>
          <p:cNvPr id="1621" name="Google Shape;1621;g36439ada1cd_0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2" name="Google Shape;1622;g36439ada1cd_0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Another misconception—‘free’ means no cost.</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While there’s no license fee, you’ll have costs for customization, support, hosting, and updates. The good news—you avoid vendor lock-in if you plan ahead. Keep control of your data and migration options.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Think about a project you’ve worked on—what ongoing costs might OSS have replaced or reduced?”</a:t>
            </a:r>
            <a:endParaRPr>
              <a:solidFill>
                <a:schemeClr val="dk1"/>
              </a:solidFill>
            </a:endParaRPr>
          </a:p>
          <a:p>
            <a:pPr marL="0" lvl="0" indent="0" algn="l" rtl="0">
              <a:spcBef>
                <a:spcPts val="0"/>
              </a:spcBef>
              <a:spcAft>
                <a:spcPts val="0"/>
              </a:spcAft>
              <a:buNone/>
            </a:pPr>
            <a:endParaRPr/>
          </a:p>
        </p:txBody>
      </p:sp>
      <p:sp>
        <p:nvSpPr>
          <p:cNvPr id="1623" name="Google Shape;1623;g36439ada1cd_0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149</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362343476f6_0_23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6" name="Google Shape;576;g362343476f6_0_23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7" name="Google Shape;577;g362343476f6_0_23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36439ada1cd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36439ada1cd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Speaker notes: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rgbClr val="002F43"/>
                </a:solidFill>
              </a:rPr>
              <a:t>There are costs associated with every phase of a software deployment.  If the vendor doesn’t call them out, ask. If they’re not clear, ask.</a:t>
            </a:r>
            <a:endParaRPr>
              <a:solidFill>
                <a:srgbClr val="002F43"/>
              </a:solidFill>
            </a:endParaRPr>
          </a:p>
          <a:p>
            <a:pPr marL="0" lvl="0" indent="0" algn="l" rtl="0">
              <a:lnSpc>
                <a:spcPct val="115000"/>
              </a:lnSpc>
              <a:spcBef>
                <a:spcPts val="0"/>
              </a:spcBef>
              <a:spcAft>
                <a:spcPts val="0"/>
              </a:spcAft>
              <a:buClr>
                <a:schemeClr val="dk1"/>
              </a:buClr>
              <a:buSzPts val="1100"/>
              <a:buFont typeface="Arial"/>
              <a:buNone/>
            </a:pP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Initial price (cost to host it). - usually free or nominal</a:t>
            </a: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Evaluation period - what will it take to get the product through an evaluation and or review period?</a:t>
            </a: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Once the decision is made to proceed with it, how will it be deployed throughout the organization?</a:t>
            </a: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How will the data be managed?  Where is it stored?  How is it backed up and otherwise protected?  How do these cost evolve over time?  As an example, consider that doing all this for a few gigabytes of data today involves one set of practices, but a few terabytes tomorrow may be a whole different story.</a:t>
            </a: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How will users be trained?  Will the users always just people entering data.  Is special training required for certain types of users?</a:t>
            </a:r>
            <a:endParaRPr>
              <a:solidFill>
                <a:srgbClr val="002F43"/>
              </a:solidFill>
            </a:endParaRPr>
          </a:p>
          <a:p>
            <a:pPr marL="457200" lvl="0" indent="-298450" algn="l" rtl="0">
              <a:lnSpc>
                <a:spcPct val="115000"/>
              </a:lnSpc>
              <a:spcBef>
                <a:spcPts val="0"/>
              </a:spcBef>
              <a:spcAft>
                <a:spcPts val="0"/>
              </a:spcAft>
              <a:buClr>
                <a:srgbClr val="002F43"/>
              </a:buClr>
              <a:buSzPts val="1100"/>
              <a:buChar char="●"/>
            </a:pPr>
            <a:r>
              <a:rPr lang="en">
                <a:solidFill>
                  <a:srgbClr val="002F43"/>
                </a:solidFill>
              </a:rPr>
              <a:t>What are the recurring costs?  Think about backups?  Think about the cost for moving big blocks of data from one location to another.  Think about changes required whenever there are new updated or new standards are announced.</a:t>
            </a:r>
            <a:endParaRPr>
              <a:solidFill>
                <a:srgbClr val="002F43"/>
              </a:solidFill>
            </a:endParaRPr>
          </a:p>
          <a:p>
            <a:pPr marL="0" lvl="0" indent="0" algn="l" rtl="0">
              <a:lnSpc>
                <a:spcPct val="115000"/>
              </a:lnSpc>
              <a:spcBef>
                <a:spcPts val="0"/>
              </a:spcBef>
              <a:spcAft>
                <a:spcPts val="0"/>
              </a:spcAft>
              <a:buClr>
                <a:schemeClr val="dk1"/>
              </a:buClr>
              <a:buSzPts val="1100"/>
              <a:buFont typeface="Arial"/>
              <a:buNone/>
            </a:pPr>
            <a:endParaRPr>
              <a:solidFill>
                <a:srgbClr val="002F43"/>
              </a:solidFill>
            </a:endParaRPr>
          </a:p>
          <a:p>
            <a:pPr marL="0" lvl="0" indent="0" algn="l" rtl="0">
              <a:lnSpc>
                <a:spcPct val="115000"/>
              </a:lnSpc>
              <a:spcBef>
                <a:spcPts val="0"/>
              </a:spcBef>
              <a:spcAft>
                <a:spcPts val="0"/>
              </a:spcAft>
              <a:buClr>
                <a:schemeClr val="dk1"/>
              </a:buClr>
              <a:buSzPts val="1100"/>
              <a:buFont typeface="Arial"/>
              <a:buNone/>
            </a:pPr>
            <a:r>
              <a:rPr lang="en">
                <a:solidFill>
                  <a:srgbClr val="002F43"/>
                </a:solidFill>
              </a:rPr>
              <a:t>In a nutshell the total costs in the long run  are often much more than the initial cost.</a:t>
            </a:r>
            <a:endParaRPr>
              <a:solidFill>
                <a:srgbClr val="002F43"/>
              </a:solidFill>
            </a:endParaRPr>
          </a:p>
          <a:p>
            <a:pPr marL="0" lvl="0" indent="0" algn="l" rtl="0">
              <a:spcBef>
                <a:spcPts val="0"/>
              </a:spcBef>
              <a:spcAft>
                <a:spcPts val="0"/>
              </a:spcAft>
              <a:buNone/>
            </a:pP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2"/>
        <p:cNvGrpSpPr/>
        <p:nvPr/>
      </p:nvGrpSpPr>
      <p:grpSpPr>
        <a:xfrm>
          <a:off x="0" y="0"/>
          <a:ext cx="0" cy="0"/>
          <a:chOff x="0" y="0"/>
          <a:chExt cx="0" cy="0"/>
        </a:xfrm>
      </p:grpSpPr>
      <p:sp>
        <p:nvSpPr>
          <p:cNvPr id="1653" name="Google Shape;1653;g36439ada1cd_0_3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4" name="Google Shape;1654;g36439ada1cd_0_3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Let’s walk through the acquisition lifecycle with OSS in mind.</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
                <a:solidFill>
                  <a:schemeClr val="dk1"/>
                </a:solidFill>
              </a:rPr>
              <a:t>Market Research: Look at community health, licensing terms.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Solicitation: Avoid requirements that unintentionally exclude OSS.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Proposal Review: Check licensing and vendor’s OSS contributions.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Post-Award: Track maintenance and compliance.</a:t>
            </a:r>
            <a:br>
              <a:rPr lang="en">
                <a:solidFill>
                  <a:schemeClr val="dk1"/>
                </a:solidFill>
              </a:rPr>
            </a:b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Where in your current process could these checks make the biggest difference?</a:t>
            </a:r>
            <a:endParaRPr>
              <a:solidFill>
                <a:schemeClr val="dk1"/>
              </a:solidFill>
            </a:endParaRPr>
          </a:p>
          <a:p>
            <a:pPr marL="0" lvl="0" indent="0" algn="l" rtl="0">
              <a:spcBef>
                <a:spcPts val="0"/>
              </a:spcBef>
              <a:spcAft>
                <a:spcPts val="0"/>
              </a:spcAft>
              <a:buNone/>
            </a:pPr>
            <a:endParaRPr/>
          </a:p>
        </p:txBody>
      </p:sp>
      <p:sp>
        <p:nvSpPr>
          <p:cNvPr id="1655" name="Google Shape;1655;g36439ada1cd_0_3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151</a:t>
            </a:fld>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0"/>
        <p:cNvGrpSpPr/>
        <p:nvPr/>
      </p:nvGrpSpPr>
      <p:grpSpPr>
        <a:xfrm>
          <a:off x="0" y="0"/>
          <a:ext cx="0" cy="0"/>
          <a:chOff x="0" y="0"/>
          <a:chExt cx="0" cy="0"/>
        </a:xfrm>
      </p:grpSpPr>
      <p:sp>
        <p:nvSpPr>
          <p:cNvPr id="1661" name="Google Shape;1661;g36439ada1cd_0_4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2" name="Google Shape;1662;g36439ada1cd_0_4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Clr>
                <a:schemeClr val="dk1"/>
              </a:buClr>
              <a:buSzPts val="1100"/>
              <a:buFont typeface="Arial"/>
              <a:buNone/>
            </a:pPr>
            <a:r>
              <a:rPr lang="en">
                <a:solidFill>
                  <a:schemeClr val="dk1"/>
                </a:solidFill>
              </a:rPr>
              <a:t>Let’s wrap up with the big picture.</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OSS is everywhere, and federal policy supports its adoption. Security can be a strength if you follow best practices. ‘Free’ means different costs, not no costs. And thoughtful procurement helps you avoid lock-in and maximize benefits.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What’s one area in your work where OSS could be a viable solution?</a:t>
            </a:r>
            <a:endParaRPr>
              <a:solidFill>
                <a:schemeClr val="dk1"/>
              </a:solidFill>
            </a:endParaRPr>
          </a:p>
          <a:p>
            <a:pPr marL="0" lvl="0" indent="0" algn="l" rtl="0">
              <a:spcBef>
                <a:spcPts val="0"/>
              </a:spcBef>
              <a:spcAft>
                <a:spcPts val="0"/>
              </a:spcAft>
              <a:buNone/>
            </a:pPr>
            <a:endParaRPr/>
          </a:p>
        </p:txBody>
      </p:sp>
      <p:sp>
        <p:nvSpPr>
          <p:cNvPr id="1663" name="Google Shape;1663;g36439ada1cd_0_4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152</a:t>
            </a:fld>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366a562c0f1_0_13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0" name="Google Shape;830;g366a562c0f1_0_13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1" name="Google Shape;831;g366a562c0f1_0_13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153</a:t>
            </a:fld>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366a562c0f1_0_13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0" name="Google Shape;830;g366a562c0f1_0_13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1" name="Google Shape;831;g366a562c0f1_0_13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154</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360f98a9c26_0_8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5" name="Google Shape;585;g360f98a9c26_0_8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6" name="Google Shape;586;g360f98a9c26_0_8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360f98a9c26_0_10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1" name="Google Shape;591;g360f98a9c26_0_10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a:t>
            </a:r>
            <a:endParaRPr/>
          </a:p>
          <a:p>
            <a:pPr marL="0" lvl="0" indent="0" algn="l" rtl="0">
              <a:spcBef>
                <a:spcPts val="0"/>
              </a:spcBef>
              <a:spcAft>
                <a:spcPts val="0"/>
              </a:spcAft>
              <a:buNone/>
            </a:pPr>
            <a:r>
              <a:rPr lang="en"/>
              <a:t> Many government teams—and their partners—contribute to advancing digital delivery. These groups create resources, prototypes, and momentum for modern practices.</a:t>
            </a:r>
            <a:endParaRPr/>
          </a:p>
        </p:txBody>
      </p:sp>
      <p:sp>
        <p:nvSpPr>
          <p:cNvPr id="592" name="Google Shape;592;g360f98a9c26_0_10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3647d328d13_0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3" name="Google Shape;603;g3647d328d13_0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r>
              <a:rPr lang="en">
                <a:solidFill>
                  <a:schemeClr val="dk1"/>
                </a:solidFill>
              </a:rPr>
              <a:t>Now we’re going to dive into an activity called </a:t>
            </a:r>
            <a:r>
              <a:rPr lang="en" i="1">
                <a:solidFill>
                  <a:schemeClr val="dk1"/>
                </a:solidFill>
              </a:rPr>
              <a:t>Who’s Who of Digital Services Teams</a:t>
            </a:r>
            <a:r>
              <a:rPr lang="en">
                <a:solidFill>
                  <a:schemeClr val="dk1"/>
                </a:solidFill>
              </a:rPr>
              <a:t>. The goal is to start recognizing the landscape of digital-native teams across government. By learning what they do, how they’re structured, and the kinds of projects they work on, you’ll see how they might show up as partners, stakeholders, or end users in your acquisitions.</a:t>
            </a:r>
            <a:endParaRPr/>
          </a:p>
          <a:p>
            <a:pPr marL="0" lvl="0" indent="0" algn="l" rtl="0">
              <a:spcBef>
                <a:spcPts val="0"/>
              </a:spcBef>
              <a:spcAft>
                <a:spcPts val="0"/>
              </a:spcAft>
              <a:buNone/>
            </a:pPr>
            <a:endParaRPr/>
          </a:p>
        </p:txBody>
      </p:sp>
      <p:sp>
        <p:nvSpPr>
          <p:cNvPr id="604" name="Google Shape;604;g3647d328d13_0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3647d328d13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3" name="Google Shape;613;g3647d328d13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r>
              <a:rPr lang="en">
                <a:solidFill>
                  <a:schemeClr val="dk1"/>
                </a:solidFill>
              </a:rPr>
              <a:t>I’ll take a few minutes to show you the DST Tracker, where you’ll explore these teams. You can filter by federal or state, see team maturity, and browse projects. I’ll walk through one example so you get a sense of what to look for.</a:t>
            </a:r>
          </a:p>
          <a:p>
            <a:pPr marL="0" lvl="0" indent="0" algn="l" rtl="0">
              <a:spcBef>
                <a:spcPts val="0"/>
              </a:spcBef>
              <a:spcAft>
                <a:spcPts val="0"/>
              </a:spcAft>
              <a:buNone/>
            </a:pPr>
            <a:endParaRPr lang="en">
              <a:solidFill>
                <a:schemeClr val="dk1"/>
              </a:solidFill>
            </a:endParaRPr>
          </a:p>
          <a:p>
            <a:pPr marL="0" lvl="0" indent="0" algn="l" rtl="0">
              <a:spcBef>
                <a:spcPts val="0"/>
              </a:spcBef>
              <a:spcAft>
                <a:spcPts val="0"/>
              </a:spcAft>
              <a:buNone/>
            </a:pPr>
            <a:r>
              <a:rPr lang="en-US" sz="1100" b="0" i="0" u="none" strike="noStrike" cap="none">
                <a:solidFill>
                  <a:srgbClr val="000000"/>
                </a:solidFill>
                <a:effectLst/>
                <a:latin typeface="Arial"/>
                <a:ea typeface="Arial"/>
                <a:cs typeface="Arial"/>
                <a:sym typeface="Arial"/>
              </a:rPr>
              <a:t>https://digitalgovernmenthub.org/publications/dsn-dst-tracker/ </a:t>
            </a:r>
            <a:endParaRPr/>
          </a:p>
        </p:txBody>
      </p:sp>
      <p:sp>
        <p:nvSpPr>
          <p:cNvPr id="614" name="Google Shape;614;g3647d328d13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34221800990_4_1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0" name="Google Shape;470;g34221800990_4_10: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1" name="Google Shape;471;g34221800990_4_10: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3647d328d13_0_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2" name="Google Shape;622;g3647d328d13_0_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Once you’re in breakout rooms, your group will pick one DST to explore. Review their mission, structure, and projects. Look at how they deliver, who they partner with, and what they share publicly. Use the template provided to capture your notes.</a:t>
            </a:r>
            <a:endParaRPr/>
          </a:p>
          <a:p>
            <a:pPr marL="0" lvl="0" indent="0" algn="l" rtl="0">
              <a:spcBef>
                <a:spcPts val="0"/>
              </a:spcBef>
              <a:spcAft>
                <a:spcPts val="0"/>
              </a:spcAft>
              <a:buNone/>
            </a:pPr>
            <a:endParaRPr/>
          </a:p>
          <a:p>
            <a:pPr marL="0" lvl="0" indent="0" algn="l" rtl="0">
              <a:spcBef>
                <a:spcPts val="0"/>
              </a:spcBef>
              <a:spcAft>
                <a:spcPts val="0"/>
              </a:spcAft>
              <a:buNone/>
            </a:pPr>
            <a:r>
              <a:rPr lang="en"/>
              <a:t>20 minutes for breakout rooms</a:t>
            </a:r>
            <a:endParaRPr/>
          </a:p>
          <a:p>
            <a:pPr marL="0" lvl="0" indent="0" algn="l" rtl="0">
              <a:spcBef>
                <a:spcPts val="0"/>
              </a:spcBef>
              <a:spcAft>
                <a:spcPts val="0"/>
              </a:spcAft>
              <a:buNone/>
            </a:pPr>
            <a:endParaRPr/>
          </a:p>
        </p:txBody>
      </p:sp>
      <p:sp>
        <p:nvSpPr>
          <p:cNvPr id="623" name="Google Shape;623;g3647d328d13_0_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3647d328d13_0_1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1" name="Google Shape;631;g3647d328d13_0_1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This template will guide your breakout conversation. You don’t need to capture everything—focus on what’s most interesting or relevant to your group.</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You’ll have 20 minutes in groups of 3–5. Use the tracker, select your DST, and fill in the template. We’ll pop into rooms to answer questions or offer guidance.</a:t>
            </a:r>
            <a:endParaRPr/>
          </a:p>
        </p:txBody>
      </p:sp>
      <p:sp>
        <p:nvSpPr>
          <p:cNvPr id="632" name="Google Shape;632;g3647d328d13_0_1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3647d328d13_0_4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0" name="Google Shape;640;g3647d328d13_0_4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“After breakouts, each group will have 5 minutes to share highlights. We’d love to hear not just the facts, but what caught your attention or surprised you, and how it connects back to your own procurement experience.</a:t>
            </a:r>
            <a:endParaRPr/>
          </a:p>
          <a:p>
            <a:pPr marL="0" lvl="0" indent="0" algn="l" rtl="0">
              <a:spcBef>
                <a:spcPts val="0"/>
              </a:spcBef>
              <a:spcAft>
                <a:spcPts val="0"/>
              </a:spcAft>
              <a:buNone/>
            </a:pPr>
            <a:endParaRPr/>
          </a:p>
          <a:p>
            <a:pPr marL="0" lvl="0" indent="0" algn="l" rtl="0">
              <a:spcBef>
                <a:spcPts val="0"/>
              </a:spcBef>
              <a:spcAft>
                <a:spcPts val="0"/>
              </a:spcAft>
              <a:buNone/>
            </a:pPr>
            <a:r>
              <a:rPr lang="en"/>
              <a:t>20 minutes for group report outs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641" name="Google Shape;641;g3647d328d13_0_4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3647d328d13_0_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9" name="Google Shape;649;g3647d328d13_0_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10 minutes</a:t>
            </a:r>
            <a:endParaRPr/>
          </a:p>
          <a:p>
            <a:pPr marL="0" lvl="0" indent="0" algn="l" rtl="0">
              <a:spcBef>
                <a:spcPts val="0"/>
              </a:spcBef>
              <a:spcAft>
                <a:spcPts val="0"/>
              </a:spcAft>
              <a:buNone/>
            </a:pPr>
            <a:endParaRPr/>
          </a:p>
          <a:p>
            <a:pPr marL="0" lvl="0" indent="0" algn="l" rtl="0">
              <a:spcBef>
                <a:spcPts val="0"/>
              </a:spcBef>
              <a:spcAft>
                <a:spcPts val="0"/>
              </a:spcAft>
              <a:buNone/>
            </a:pPr>
            <a:r>
              <a:rPr lang="en"/>
              <a:t>To wrap up, we’ll reflect as a full group. </a:t>
            </a:r>
            <a:endParaRPr/>
          </a:p>
          <a:p>
            <a:pPr marL="457200" lvl="0" indent="-298450" algn="l" rtl="0">
              <a:spcBef>
                <a:spcPts val="0"/>
              </a:spcBef>
              <a:spcAft>
                <a:spcPts val="0"/>
              </a:spcAft>
              <a:buSzPts val="1100"/>
              <a:buChar char="●"/>
            </a:pPr>
            <a:r>
              <a:rPr lang="en"/>
              <a:t>What similarities or differences stood out? </a:t>
            </a:r>
            <a:endParaRPr/>
          </a:p>
          <a:p>
            <a:pPr marL="457200" lvl="0" indent="-298450" algn="l" rtl="0">
              <a:spcBef>
                <a:spcPts val="0"/>
              </a:spcBef>
              <a:spcAft>
                <a:spcPts val="0"/>
              </a:spcAft>
              <a:buSzPts val="1100"/>
              <a:buChar char="●"/>
            </a:pPr>
            <a:r>
              <a:rPr lang="en"/>
              <a:t>Were there any practices or strategies worth carrying into your own acquisitions? </a:t>
            </a:r>
            <a:endParaRPr/>
          </a:p>
          <a:p>
            <a:pPr marL="457200" lvl="0" indent="-298450" algn="l" rtl="0">
              <a:spcBef>
                <a:spcPts val="0"/>
              </a:spcBef>
              <a:spcAft>
                <a:spcPts val="0"/>
              </a:spcAft>
              <a:buSzPts val="1100"/>
              <a:buChar char="●"/>
            </a:pPr>
            <a:r>
              <a:rPr lang="en"/>
              <a:t>And how might knowing about these teams change how you think about procurement or collaboration?</a:t>
            </a:r>
            <a:endParaRPr/>
          </a:p>
          <a:p>
            <a:pPr marL="0" lvl="0" indent="0" algn="l" rtl="0">
              <a:spcBef>
                <a:spcPts val="0"/>
              </a:spcBef>
              <a:spcAft>
                <a:spcPts val="0"/>
              </a:spcAft>
              <a:buNone/>
            </a:pPr>
            <a:endParaRPr/>
          </a:p>
        </p:txBody>
      </p:sp>
      <p:sp>
        <p:nvSpPr>
          <p:cNvPr id="650" name="Google Shape;650;g3647d328d13_0_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36c69bf8f7d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9" name="Google Shape;599;g36c69bf8f7d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a:t>
            </a:r>
            <a:endParaRPr/>
          </a:p>
          <a:p>
            <a:pPr marL="0" lvl="0" indent="0" algn="l" rtl="0">
              <a:spcBef>
                <a:spcPts val="0"/>
              </a:spcBef>
              <a:spcAft>
                <a:spcPts val="0"/>
              </a:spcAft>
              <a:buNone/>
            </a:pPr>
            <a:endParaRPr/>
          </a:p>
        </p:txBody>
      </p:sp>
      <p:sp>
        <p:nvSpPr>
          <p:cNvPr id="600" name="Google Shape;600;g36c69bf8f7d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360f98a9c26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360f98a9c26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Speaker Notes:</a:t>
            </a:r>
            <a:endParaRPr b="1"/>
          </a:p>
          <a:p>
            <a:pPr marL="0" lvl="0" indent="0" algn="l" rtl="0">
              <a:spcBef>
                <a:spcPts val="0"/>
              </a:spcBef>
              <a:spcAft>
                <a:spcPts val="0"/>
              </a:spcAft>
              <a:buNone/>
            </a:pPr>
            <a:r>
              <a:rPr lang="en"/>
              <a:t> Welcome! In this session, we’ll look at practical ways to design and develop digital services that truly meet user needs. We’ll touch on strategies, real-world practices, and government tools you can apply.</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360fa1fd67e_0_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4" name="Google Shape;614;g360fa1fd67e_0_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5" name="Google Shape;615;g360fa1fd67e_0_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367e9928253_0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0" name="Google Shape;620;g367e9928253_0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1" name="Google Shape;621;g367e9928253_0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360f98a9c26_0_4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6" name="Google Shape;626;g360f98a9c26_0_4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endParaRPr b="1"/>
          </a:p>
          <a:p>
            <a:pPr marL="0" lvl="0" indent="0" algn="l" rtl="0">
              <a:spcBef>
                <a:spcPts val="0"/>
              </a:spcBef>
              <a:spcAft>
                <a:spcPts val="0"/>
              </a:spcAft>
              <a:buNone/>
            </a:pPr>
            <a:r>
              <a:rPr lang="en"/>
              <a:t> The pace of change in tech—and public expectations—means government needs new ways to work. We’ll focus on development strategies that make services more effective and user-centered.</a:t>
            </a:r>
            <a:endParaRPr/>
          </a:p>
        </p:txBody>
      </p:sp>
      <p:sp>
        <p:nvSpPr>
          <p:cNvPr id="627" name="Google Shape;627;g360f98a9c26_0_4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360fa1fd67e_0_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4" name="Google Shape;634;g360fa1fd67e_0_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Every digital service should begin with understanding what people need. This is the foundation of Play 1 in the U.S. Digital Service Playbook—and the common denominator of successful projects.</a:t>
            </a:r>
            <a:endParaRPr/>
          </a:p>
        </p:txBody>
      </p:sp>
      <p:sp>
        <p:nvSpPr>
          <p:cNvPr id="635" name="Google Shape;635;g360fa1fd67e_0_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360f98a9c26_0_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0" name="Google Shape;480;g360f98a9c26_0_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These are our learning objectives for the module. As we go through each section, think about how these concepts connect to your own role and the challenges your agency faces.</a:t>
            </a:r>
            <a:endParaRPr/>
          </a:p>
          <a:p>
            <a:pPr marL="0" lvl="0" indent="0" algn="l" rtl="0">
              <a:spcBef>
                <a:spcPts val="0"/>
              </a:spcBef>
              <a:spcAft>
                <a:spcPts val="0"/>
              </a:spcAft>
              <a:buNone/>
            </a:pPr>
            <a:endParaRPr/>
          </a:p>
        </p:txBody>
      </p:sp>
      <p:sp>
        <p:nvSpPr>
          <p:cNvPr id="481" name="Google Shape;481;g360f98a9c26_0_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362343476f6_0_24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2" name="Google Shape;642;g362343476f6_0_24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Let’s reflect. Think about examples where agencies or companies focused on users—and where they didn’t. What were the outcomes? This sets the stage for understanding why this work matters.</a:t>
            </a:r>
            <a:endParaRPr/>
          </a:p>
        </p:txBody>
      </p:sp>
      <p:sp>
        <p:nvSpPr>
          <p:cNvPr id="643" name="Google Shape;643;g362343476f6_0_24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360f98a9c26_0_2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1" name="Google Shape;651;g360f98a9c26_0_2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This comic captures the reality of many projects. We often design from assumptions, not evidence. Good user-centered design aims to close that gap.</a:t>
            </a:r>
            <a:endParaRPr/>
          </a:p>
        </p:txBody>
      </p:sp>
      <p:sp>
        <p:nvSpPr>
          <p:cNvPr id="652" name="Google Shape;652;g360f98a9c26_0_2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360fa1fd67e_0_2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9" name="Google Shape;659;g360fa1fd67e_0_2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SzPts val="1100"/>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To understand what users need, you have to talk to them—and not just once. Combine interviews and data to uncover real goals and challenges.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SzPts val="1100"/>
              <a:buNone/>
            </a:pPr>
            <a:r>
              <a:rPr lang="en" sz="1200">
                <a:solidFill>
                  <a:srgbClr val="1B1B1B"/>
                </a:solidFill>
                <a:latin typeface="Nunito"/>
                <a:ea typeface="Nunito"/>
                <a:cs typeface="Nunito"/>
                <a:sym typeface="Nunito"/>
              </a:rPr>
              <a:t> Testing shouldn’t wait until the end. Early and continuous feedback helps catch problems and adapt quickly—saving time and increasing success.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SzPts val="1100"/>
              <a:buNone/>
            </a:pPr>
            <a:r>
              <a:rPr lang="en" sz="1200">
                <a:solidFill>
                  <a:srgbClr val="1B1B1B"/>
                </a:solidFill>
                <a:latin typeface="Nunito"/>
                <a:ea typeface="Nunito"/>
                <a:cs typeface="Nunito"/>
                <a:sym typeface="Nunito"/>
              </a:rPr>
              <a:t> Document what you learn. It’s not just helpful—it’s essential for bringing the whole team along and making better decisions.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SzPts val="1100"/>
              <a:buNone/>
            </a:pPr>
            <a:r>
              <a:rPr lang="en" sz="1200">
                <a:solidFill>
                  <a:srgbClr val="1B1B1B"/>
                </a:solidFill>
                <a:latin typeface="Nunito"/>
                <a:ea typeface="Nunito"/>
                <a:cs typeface="Nunito"/>
                <a:sym typeface="Nunito"/>
              </a:rPr>
              <a:t> Let user needs shape your backlog. This ensures that what gets built is relevant and useful, not just what was easiest to write into a contract.</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1200"/>
              </a:spcAft>
              <a:buClr>
                <a:schemeClr val="dk1"/>
              </a:buClr>
              <a:buSzPts val="1100"/>
              <a:buFont typeface="Arial"/>
              <a:buNone/>
            </a:pPr>
            <a:endParaRPr sz="1200">
              <a:solidFill>
                <a:srgbClr val="1B1B1B"/>
              </a:solidFill>
              <a:latin typeface="Nunito"/>
              <a:ea typeface="Nunito"/>
              <a:cs typeface="Nunito"/>
              <a:sym typeface="Nunito"/>
            </a:endParaRPr>
          </a:p>
        </p:txBody>
      </p:sp>
      <p:sp>
        <p:nvSpPr>
          <p:cNvPr id="660" name="Google Shape;660;g360fa1fd67e_0_2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360fa1fd67e_0_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3" name="Google Shape;673;g360fa1fd67e_0_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 sz="1200" b="1">
                <a:solidFill>
                  <a:srgbClr val="1B1B1B"/>
                </a:solidFill>
                <a:latin typeface="Nunito"/>
                <a:ea typeface="Nunito"/>
                <a:cs typeface="Nunito"/>
                <a:sym typeface="Nunito"/>
              </a:rPr>
              <a:t>Speaker Notes:</a:t>
            </a:r>
            <a:r>
              <a:rPr lang="en" sz="1200">
                <a:solidFill>
                  <a:srgbClr val="1B1B1B"/>
                </a:solidFill>
                <a:latin typeface="Nunito"/>
                <a:ea typeface="Nunito"/>
                <a:cs typeface="Nunito"/>
                <a:sym typeface="Nunito"/>
              </a:rPr>
              <a:t> Let’s talk about Lean Startup and how it connects to digital service delivery. </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Lean Startup is a method that emphasizes building products through rapid experimentation, learning directly from users, and continuously refining based on what you learn. The goal is to avoid investing a lot of time and resources into something users may not actually want or need.</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A key concept in Lean Startup is the Minimum Viable Product, or MVP. An MVP is the simplest version of a product that still delivers real value to users. It’s not a prototype or mockup—it’s something functional, but stripped down to its core features.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The purpose of the MVP is to test assumptions about user needs and gather feedback quickly. This lets you validate whether you're on the right track before committing to full-scale development.</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So in government digital services, using an MVP approach can help teams build smarter and deliver better outcomes with less waste.</a:t>
            </a:r>
            <a:endParaRPr sz="1200">
              <a:solidFill>
                <a:srgbClr val="1B1B1B"/>
              </a:solidFill>
              <a:latin typeface="Nunito"/>
              <a:ea typeface="Nunito"/>
              <a:cs typeface="Nunito"/>
              <a:sym typeface="Nunito"/>
            </a:endParaRPr>
          </a:p>
          <a:p>
            <a:pPr marL="914400" lvl="1" indent="-304800" algn="l" rtl="0">
              <a:lnSpc>
                <a:spcPct val="115000"/>
              </a:lnSpc>
              <a:spcBef>
                <a:spcPts val="120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Reduces risk and waste of resources.</a:t>
            </a:r>
            <a:endParaRPr sz="1200">
              <a:solidFill>
                <a:srgbClr val="1B1B1B"/>
              </a:solidFill>
              <a:latin typeface="Nunito"/>
              <a:ea typeface="Nunito"/>
              <a:cs typeface="Nunito"/>
              <a:sym typeface="Nunito"/>
            </a:endParaRPr>
          </a:p>
          <a:p>
            <a:pPr marL="914400" lvl="1"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Focuses on user needs and data-driven decisions.</a:t>
            </a:r>
            <a:endParaRPr sz="1200">
              <a:solidFill>
                <a:srgbClr val="1B1B1B"/>
              </a:solidFill>
              <a:latin typeface="Nunito"/>
              <a:ea typeface="Nunito"/>
              <a:cs typeface="Nunito"/>
              <a:sym typeface="Nunito"/>
            </a:endParaRPr>
          </a:p>
          <a:p>
            <a:pPr marL="914400" lvl="1"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Enables rapid learning and iteration.</a:t>
            </a:r>
            <a:endParaRPr sz="1200">
              <a:solidFill>
                <a:srgbClr val="1B1B1B"/>
              </a:solidFill>
              <a:latin typeface="Nunito"/>
              <a:ea typeface="Nunito"/>
              <a:cs typeface="Nunito"/>
              <a:sym typeface="Nunito"/>
            </a:endParaRPr>
          </a:p>
          <a:p>
            <a:pPr marL="914400" lvl="1"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Example: The Department of Education’s college scorecard prototype.</a:t>
            </a:r>
            <a:endParaRPr/>
          </a:p>
        </p:txBody>
      </p:sp>
      <p:sp>
        <p:nvSpPr>
          <p:cNvPr id="674" name="Google Shape;674;g360fa1fd67e_0_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360f98a9c26_0_1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1" name="Google Shape;681;g360f98a9c26_0_1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Now that we’ve defined what an MVP is, let’s talk about what it actually looks like in practice. One important thing to remember is that an MVP doesn’t have to be complex or polished. It just needs to be “enough”—enough to communicate your idea and get real, actionable feedback from users.</a:t>
            </a:r>
            <a:endParaRPr/>
          </a:p>
          <a:p>
            <a:pPr marL="0" lvl="0" indent="0" algn="l" rtl="0">
              <a:spcBef>
                <a:spcPts val="0"/>
              </a:spcBef>
              <a:spcAft>
                <a:spcPts val="0"/>
              </a:spcAft>
              <a:buNone/>
            </a:pPr>
            <a:endParaRPr/>
          </a:p>
          <a:p>
            <a:pPr marL="0" lvl="0" indent="0" algn="l" rtl="0">
              <a:spcBef>
                <a:spcPts val="0"/>
              </a:spcBef>
              <a:spcAft>
                <a:spcPts val="0"/>
              </a:spcAft>
              <a:buNone/>
            </a:pPr>
            <a:r>
              <a:rPr lang="en"/>
              <a:t>Some common examples include:</a:t>
            </a:r>
            <a:endParaRPr/>
          </a:p>
          <a:p>
            <a:pPr marL="457200" lvl="0" indent="-298450" algn="l" rtl="0">
              <a:spcBef>
                <a:spcPts val="0"/>
              </a:spcBef>
              <a:spcAft>
                <a:spcPts val="0"/>
              </a:spcAft>
              <a:buSzPts val="1100"/>
              <a:buChar char="●"/>
            </a:pPr>
            <a:r>
              <a:rPr lang="en"/>
              <a:t>A wireframe that shows layout and flow</a:t>
            </a:r>
            <a:endParaRPr/>
          </a:p>
          <a:p>
            <a:pPr marL="457200" lvl="0" indent="-298450" algn="l" rtl="0">
              <a:spcBef>
                <a:spcPts val="0"/>
              </a:spcBef>
              <a:spcAft>
                <a:spcPts val="0"/>
              </a:spcAft>
              <a:buSzPts val="1100"/>
              <a:buChar char="●"/>
            </a:pPr>
            <a:r>
              <a:rPr lang="en"/>
              <a:t>A clickable prototype that simulates functionality</a:t>
            </a:r>
            <a:endParaRPr/>
          </a:p>
          <a:p>
            <a:pPr marL="457200" lvl="0" indent="-298450" algn="l" rtl="0">
              <a:spcBef>
                <a:spcPts val="0"/>
              </a:spcBef>
              <a:spcAft>
                <a:spcPts val="0"/>
              </a:spcAft>
              <a:buSzPts val="1100"/>
              <a:buChar char="●"/>
            </a:pPr>
            <a:r>
              <a:rPr lang="en"/>
              <a:t>Or even just a PowerPoint slide deck that walks through the concept visually</a:t>
            </a:r>
            <a:endParaRPr/>
          </a:p>
          <a:p>
            <a:pPr marL="0" lvl="0" indent="0" algn="l" rtl="0">
              <a:spcBef>
                <a:spcPts val="0"/>
              </a:spcBef>
              <a:spcAft>
                <a:spcPts val="0"/>
              </a:spcAft>
              <a:buNone/>
            </a:pPr>
            <a:endParaRPr/>
          </a:p>
          <a:p>
            <a:pPr marL="0" lvl="0" indent="0" algn="l" rtl="0">
              <a:spcBef>
                <a:spcPts val="0"/>
              </a:spcBef>
              <a:spcAft>
                <a:spcPts val="0"/>
              </a:spcAft>
              <a:buNone/>
            </a:pPr>
            <a:r>
              <a:rPr lang="en"/>
              <a:t>The key is that the MVP helps you test your assumptions. It’s not about perfection—it’s about learning quickly and minimizing wasted effort. You can then iterate based on what you learn before investing in full development.</a:t>
            </a:r>
            <a:endParaRPr/>
          </a:p>
          <a:p>
            <a:pPr marL="0" lvl="0" indent="0" algn="l" rtl="0">
              <a:spcBef>
                <a:spcPts val="0"/>
              </a:spcBef>
              <a:spcAft>
                <a:spcPts val="0"/>
              </a:spcAft>
              <a:buNone/>
            </a:pPr>
            <a:endParaRPr/>
          </a:p>
          <a:p>
            <a:pPr marL="0" lvl="0" indent="0" algn="l" rtl="0">
              <a:spcBef>
                <a:spcPts val="0"/>
              </a:spcBef>
              <a:spcAft>
                <a:spcPts val="0"/>
              </a:spcAft>
              <a:buNone/>
            </a:pPr>
            <a:r>
              <a:rPr lang="en"/>
              <a:t>This is especially useful in government settings, where budgets and timelines are tight and expectations are high.</a:t>
            </a:r>
            <a:endParaRPr/>
          </a:p>
        </p:txBody>
      </p:sp>
      <p:sp>
        <p:nvSpPr>
          <p:cNvPr id="682" name="Google Shape;682;g360f98a9c26_0_1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3681430d162_0_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9" name="Google Shape;689;g3681430d162_0_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r>
              <a:rPr lang="en">
                <a:solidFill>
                  <a:schemeClr val="dk1"/>
                </a:solidFill>
              </a:rPr>
              <a:t> After reviewing your data:</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 b="1">
                <a:solidFill>
                  <a:schemeClr val="dk1"/>
                </a:solidFill>
              </a:rPr>
              <a:t>Pivot</a:t>
            </a:r>
            <a:r>
              <a:rPr lang="en">
                <a:solidFill>
                  <a:schemeClr val="dk1"/>
                </a:solidFill>
              </a:rPr>
              <a:t>: Change direction if your assumptions were wrong</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Persevere</a:t>
            </a:r>
            <a:r>
              <a:rPr lang="en">
                <a:solidFill>
                  <a:schemeClr val="dk1"/>
                </a:solidFill>
              </a:rPr>
              <a:t>: Keep going if the feedback confirms your approach</a:t>
            </a:r>
            <a:endParaRPr>
              <a:solidFill>
                <a:schemeClr val="dk1"/>
              </a:solidFill>
            </a:endParaRPr>
          </a:p>
          <a:p>
            <a:pPr marL="0" lvl="0" indent="0" algn="l" rtl="0">
              <a:spcBef>
                <a:spcPts val="1200"/>
              </a:spcBef>
              <a:spcAft>
                <a:spcPts val="0"/>
              </a:spcAft>
              <a:buNone/>
            </a:pPr>
            <a:endParaRPr/>
          </a:p>
        </p:txBody>
      </p:sp>
      <p:sp>
        <p:nvSpPr>
          <p:cNvPr id="690" name="Google Shape;690;g3681430d162_0_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367e9928253_0_8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9" name="Google Shape;699;g367e9928253_0_8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endParaRPr>
              <a:solidFill>
                <a:schemeClr val="dk1"/>
              </a:solidFill>
            </a:endParaRPr>
          </a:p>
          <a:p>
            <a:pPr marL="0" lvl="0" indent="0" algn="l" rtl="0">
              <a:spcBef>
                <a:spcPts val="1200"/>
              </a:spcBef>
              <a:spcAft>
                <a:spcPts val="0"/>
              </a:spcAft>
              <a:buNone/>
            </a:pPr>
            <a:endParaRPr/>
          </a:p>
        </p:txBody>
      </p:sp>
      <p:sp>
        <p:nvSpPr>
          <p:cNvPr id="700" name="Google Shape;700;g367e9928253_0_8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367e9928253_0_9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7" name="Google Shape;707;g367e9928253_0_9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8" name="Google Shape;708;g367e9928253_0_9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367e9928253_0_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6" name="Google Shape;716;g367e9928253_0_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We’re going to explore several techniques that help us better understand and serve our users, whether we're building a website, a tool, or any digital service. We’ll look at A/B testing, personas, and journey mapping—tools that make sure our decisions are grounded in what real people need, not just assumptions or internal opinions.</a:t>
            </a:r>
            <a:endParaRPr/>
          </a:p>
        </p:txBody>
      </p:sp>
      <p:sp>
        <p:nvSpPr>
          <p:cNvPr id="717" name="Google Shape;717;g367e9928253_0_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367e9928253_0_1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4" name="Google Shape;724;g367e9928253_0_1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Let’s start with A/B testing. This is a simple but powerful method that allows us to test different versions of a digital component—like a headline, image, or layout—and see which one performs better. Instead of guessing what will resonate, we can actually put both versions in front of users and use the results to drive decisions.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Why is A/B testing so useful? First, it gives us real-time, measurable feedback. It allows us to make small, data-driven changes with low risk. And when applied well, it speeds up iteration, helping teams avoid analysis paralysis or decision-making based on opinions alone. This is especially helpful when there’s internal disagreement, let the data decide.</a:t>
            </a:r>
            <a:endParaRPr>
              <a:solidFill>
                <a:schemeClr val="dk1"/>
              </a:solidFill>
            </a:endParaRPr>
          </a:p>
        </p:txBody>
      </p:sp>
      <p:sp>
        <p:nvSpPr>
          <p:cNvPr id="725" name="Google Shape;725;g367e9928253_0_1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34214c1f2a9_0_38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34214c1f2a9_0_38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367e9928253_0_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4" name="Google Shape;734;g367e9928253_0_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Next, let’s talk about personas. A persona is a fictional character created from real user research. It’s not a stereotype—it’s a way to represent common goals, challenges, and behaviors of a group of users. Personas help teams stay grounded in user needs and avoid designing for themselves or for leadership preferences.</a:t>
            </a: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It’s easy for teams to get distracted by what’s trendy or technically interesting. Personas help keep us focused. They remind us that our job is to solve </a:t>
            </a:r>
            <a:r>
              <a:rPr lang="en" i="1">
                <a:solidFill>
                  <a:schemeClr val="dk1"/>
                </a:solidFill>
              </a:rPr>
              <a:t>real problems for real people</a:t>
            </a:r>
            <a:r>
              <a:rPr lang="en">
                <a:solidFill>
                  <a:schemeClr val="dk1"/>
                </a:solidFill>
              </a:rPr>
              <a:t>. When decision-making gets complicated or stakeholders start pulling in different directions, personas help us return to a user-centered foundation.</a:t>
            </a:r>
            <a:endParaRPr/>
          </a:p>
          <a:p>
            <a:pPr marL="0" lvl="0" indent="0" algn="l" rtl="0">
              <a:spcBef>
                <a:spcPts val="0"/>
              </a:spcBef>
              <a:spcAft>
                <a:spcPts val="0"/>
              </a:spcAft>
              <a:buNone/>
            </a:pPr>
            <a:endParaRPr/>
          </a:p>
        </p:txBody>
      </p:sp>
      <p:sp>
        <p:nvSpPr>
          <p:cNvPr id="735" name="Google Shape;735;g367e9928253_0_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367e9928253_0_9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3" name="Google Shape;743;g367e9928253_0_9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i="1">
                <a:solidFill>
                  <a:schemeClr val="dk1"/>
                </a:solidFill>
              </a:rPr>
              <a:t>Optional follow-up:</a:t>
            </a:r>
            <a:r>
              <a:rPr lang="en">
                <a:solidFill>
                  <a:schemeClr val="dk1"/>
                </a:solidFill>
              </a:rPr>
              <a:t> How might those needs shape your development decisions?</a:t>
            </a:r>
            <a:endParaRPr/>
          </a:p>
        </p:txBody>
      </p:sp>
      <p:sp>
        <p:nvSpPr>
          <p:cNvPr id="744" name="Google Shape;744;g367e9928253_0_9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367e9928253_0_3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2" name="Google Shape;752;g367e9928253_0_3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Journey mapping is another key technique—it helps us visualize the user’s experience from start to finish. What are they trying to do? What pain points or frustrations might they encounter? By mapping out each step, we can design better solutions and identify where users might fall through the cracks. Personas are often the starting point for building an effective journey map.</a:t>
            </a:r>
            <a:endParaRPr/>
          </a:p>
        </p:txBody>
      </p:sp>
      <p:sp>
        <p:nvSpPr>
          <p:cNvPr id="753" name="Google Shape;753;g367e9928253_0_3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367e9928253_0_5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0" name="Google Shape;760;g367e9928253_0_5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To wrap up, remember that tools like A/B testing, personas, and journey mapping are not just checkboxes in a design process—they’re practical ways to make sure our services are grounded in the real experiences of users. A/B testing gives us fast, reliable data for making decisions. Personas help us keep the user front and center throughout development. And journey maps allow us to see the bigger picture—how users experience our service over time. When used together, these techniques help us create more thoughtful, effective, and user-aligned digital services.</a:t>
            </a:r>
            <a:endParaRPr/>
          </a:p>
        </p:txBody>
      </p:sp>
      <p:sp>
        <p:nvSpPr>
          <p:cNvPr id="761" name="Google Shape;761;g367e9928253_0_5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367e9928253_0_10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8" name="Google Shape;768;g367e9928253_0_10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Now that we’ve talked about the common foundation of digital service development—starting with the end user—it’s time to dive into contemporary practices that are helping agencies deliver better digital services today.</a:t>
            </a:r>
            <a:endParaRPr/>
          </a:p>
          <a:p>
            <a:pPr marL="0" lvl="0" indent="0" algn="l" rtl="0">
              <a:spcBef>
                <a:spcPts val="0"/>
              </a:spcBef>
              <a:spcAft>
                <a:spcPts val="0"/>
              </a:spcAft>
              <a:buNone/>
            </a:pPr>
            <a:endParaRPr/>
          </a:p>
          <a:p>
            <a:pPr marL="0" lvl="0" indent="0" algn="l" rtl="0">
              <a:spcBef>
                <a:spcPts val="0"/>
              </a:spcBef>
              <a:spcAft>
                <a:spcPts val="0"/>
              </a:spcAft>
              <a:buNone/>
            </a:pPr>
            <a:r>
              <a:rPr lang="en"/>
              <a:t>This next section is meant to give you a broad survey, not a deep dive, into current methodologies. It’s not an exhaustive list, but it’s a solid starting point to build your awareness. Keeping up with evolving tools and approaches takes effort, and this content is designed to help you begin that journey.</a:t>
            </a:r>
            <a:endParaRPr/>
          </a:p>
          <a:p>
            <a:pPr marL="0" lvl="0" indent="0" algn="l" rtl="0">
              <a:spcBef>
                <a:spcPts val="0"/>
              </a:spcBef>
              <a:spcAft>
                <a:spcPts val="0"/>
              </a:spcAft>
              <a:buNone/>
            </a:pPr>
            <a:endParaRPr/>
          </a:p>
          <a:p>
            <a:pPr marL="0" lvl="0" indent="0" algn="l" rtl="0">
              <a:spcBef>
                <a:spcPts val="0"/>
              </a:spcBef>
              <a:spcAft>
                <a:spcPts val="0"/>
              </a:spcAft>
              <a:buNone/>
            </a:pPr>
            <a:r>
              <a:rPr lang="en"/>
              <a:t>As procurement professionals, your role is critical. The way contracts are written, evaluated, and managed shapes how digital services are delivered.</a:t>
            </a:r>
            <a:endParaRPr/>
          </a:p>
          <a:p>
            <a:pPr marL="0" lvl="0" indent="0" algn="l" rtl="0">
              <a:spcBef>
                <a:spcPts val="0"/>
              </a:spcBef>
              <a:spcAft>
                <a:spcPts val="0"/>
              </a:spcAft>
              <a:buNone/>
            </a:pPr>
            <a:endParaRPr/>
          </a:p>
          <a:p>
            <a:pPr marL="0" lvl="0" indent="0" algn="l" rtl="0">
              <a:spcBef>
                <a:spcPts val="0"/>
              </a:spcBef>
              <a:spcAft>
                <a:spcPts val="0"/>
              </a:spcAft>
              <a:buNone/>
            </a:pPr>
            <a:r>
              <a:rPr lang="en"/>
              <a:t>You’ll hear terms like Agile, Human-Centered Design (HCD), and DevSecOps. These aren’t just buzzwords—they’re real strategies that have led to better results in both the public and private sectors. These methods help teams:</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Adapt quickly to changing needs,</a:t>
            </a:r>
            <a:endParaRPr/>
          </a:p>
          <a:p>
            <a:pPr marL="457200" lvl="0" indent="-298450" algn="l" rtl="0">
              <a:spcBef>
                <a:spcPts val="0"/>
              </a:spcBef>
              <a:spcAft>
                <a:spcPts val="0"/>
              </a:spcAft>
              <a:buSzPts val="1100"/>
              <a:buChar char="●"/>
            </a:pPr>
            <a:r>
              <a:rPr lang="en"/>
              <a:t>Deliver usable features more frequently, and</a:t>
            </a:r>
            <a:endParaRPr/>
          </a:p>
          <a:p>
            <a:pPr marL="457200" lvl="0" indent="-298450" algn="l" rtl="0">
              <a:spcBef>
                <a:spcPts val="0"/>
              </a:spcBef>
              <a:spcAft>
                <a:spcPts val="0"/>
              </a:spcAft>
              <a:buSzPts val="1100"/>
              <a:buChar char="●"/>
            </a:pPr>
            <a:r>
              <a:rPr lang="en"/>
              <a:t>Reduce waste and rework.</a:t>
            </a:r>
            <a:endParaRPr/>
          </a:p>
          <a:p>
            <a:pPr marL="0" lvl="0" indent="0" algn="l" rtl="0">
              <a:spcBef>
                <a:spcPts val="0"/>
              </a:spcBef>
              <a:spcAft>
                <a:spcPts val="0"/>
              </a:spcAft>
              <a:buNone/>
            </a:pPr>
            <a:endParaRPr/>
          </a:p>
          <a:p>
            <a:pPr marL="0" lvl="0" indent="0" algn="l" rtl="0">
              <a:spcBef>
                <a:spcPts val="0"/>
              </a:spcBef>
              <a:spcAft>
                <a:spcPts val="0"/>
              </a:spcAft>
              <a:buNone/>
            </a:pPr>
            <a:r>
              <a:rPr lang="en"/>
              <a:t>They also offer greater visibility into how vendors are performing, which supports smarter use of taxpayer dollars. As you review proposals, having a working knowledge of these practices will help you recognize strong technical approaches—and flag red flags early.</a:t>
            </a:r>
            <a:endParaRPr/>
          </a:p>
        </p:txBody>
      </p:sp>
      <p:sp>
        <p:nvSpPr>
          <p:cNvPr id="769" name="Google Shape;769;g367e9928253_0_10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367e9928253_0_1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4" name="Google Shape;774;g367e9928253_0_1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5" name="Google Shape;775;g367e9928253_0_1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367e9928253_0_17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0" name="Google Shape;780;g367e9928253_0_17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The Agile Manifesto</a:t>
            </a:r>
            <a:endParaRPr/>
          </a:p>
          <a:p>
            <a:pPr marL="0" lvl="0" indent="0" algn="l" rtl="0">
              <a:spcBef>
                <a:spcPts val="0"/>
              </a:spcBef>
              <a:spcAft>
                <a:spcPts val="0"/>
              </a:spcAft>
              <a:buNone/>
            </a:pPr>
            <a:r>
              <a:rPr lang="en"/>
              <a:t>We are uncovering better ways of developing</a:t>
            </a:r>
            <a:endParaRPr/>
          </a:p>
          <a:p>
            <a:pPr marL="0" lvl="0" indent="0" algn="l" rtl="0">
              <a:spcBef>
                <a:spcPts val="0"/>
              </a:spcBef>
              <a:spcAft>
                <a:spcPts val="0"/>
              </a:spcAft>
              <a:buNone/>
            </a:pPr>
            <a:r>
              <a:rPr lang="en"/>
              <a:t>software by doing it and helping others do it.</a:t>
            </a:r>
            <a:endParaRPr/>
          </a:p>
          <a:p>
            <a:pPr marL="0" lvl="0" indent="0" algn="l" rtl="0">
              <a:spcBef>
                <a:spcPts val="0"/>
              </a:spcBef>
              <a:spcAft>
                <a:spcPts val="0"/>
              </a:spcAft>
              <a:buNone/>
            </a:pPr>
            <a:r>
              <a:rPr lang="en"/>
              <a:t>Through this work we have come to value:</a:t>
            </a:r>
            <a:endParaRPr/>
          </a:p>
          <a:p>
            <a:pPr marL="0" lvl="0" indent="0" algn="l" rtl="0">
              <a:spcBef>
                <a:spcPts val="0"/>
              </a:spcBef>
              <a:spcAft>
                <a:spcPts val="0"/>
              </a:spcAft>
              <a:buNone/>
            </a:pPr>
            <a:endParaRPr/>
          </a:p>
          <a:p>
            <a:pPr marL="0" lvl="0" indent="0" algn="l" rtl="0">
              <a:spcBef>
                <a:spcPts val="0"/>
              </a:spcBef>
              <a:spcAft>
                <a:spcPts val="0"/>
              </a:spcAft>
              <a:buNone/>
            </a:pPr>
            <a:r>
              <a:rPr lang="en"/>
              <a:t>Individuals and interactions over processes and tools</a:t>
            </a:r>
            <a:endParaRPr/>
          </a:p>
          <a:p>
            <a:pPr marL="0" lvl="0" indent="0" algn="l" rtl="0">
              <a:spcBef>
                <a:spcPts val="0"/>
              </a:spcBef>
              <a:spcAft>
                <a:spcPts val="0"/>
              </a:spcAft>
              <a:buNone/>
            </a:pPr>
            <a:r>
              <a:rPr lang="en"/>
              <a:t>Working software over comprehensive documentation</a:t>
            </a:r>
            <a:endParaRPr/>
          </a:p>
          <a:p>
            <a:pPr marL="0" lvl="0" indent="0" algn="l" rtl="0">
              <a:spcBef>
                <a:spcPts val="0"/>
              </a:spcBef>
              <a:spcAft>
                <a:spcPts val="0"/>
              </a:spcAft>
              <a:buNone/>
            </a:pPr>
            <a:r>
              <a:rPr lang="en"/>
              <a:t>Customer collaboration over contract negotiation</a:t>
            </a:r>
            <a:endParaRPr/>
          </a:p>
          <a:p>
            <a:pPr marL="0" lvl="0" indent="0" algn="l" rtl="0">
              <a:spcBef>
                <a:spcPts val="0"/>
              </a:spcBef>
              <a:spcAft>
                <a:spcPts val="0"/>
              </a:spcAft>
              <a:buNone/>
            </a:pPr>
            <a:r>
              <a:rPr lang="en"/>
              <a:t>Responding to change over following a plan</a:t>
            </a:r>
            <a:endParaRPr/>
          </a:p>
          <a:p>
            <a:pPr marL="0" lvl="0" indent="0" algn="l" rtl="0">
              <a:spcBef>
                <a:spcPts val="0"/>
              </a:spcBef>
              <a:spcAft>
                <a:spcPts val="0"/>
              </a:spcAft>
              <a:buNone/>
            </a:pPr>
            <a:endParaRPr/>
          </a:p>
          <a:p>
            <a:pPr marL="0" lvl="0" indent="0" algn="l" rtl="0">
              <a:spcBef>
                <a:spcPts val="0"/>
              </a:spcBef>
              <a:spcAft>
                <a:spcPts val="0"/>
              </a:spcAft>
              <a:buNone/>
            </a:pPr>
            <a:r>
              <a:rPr lang="en"/>
              <a:t>That is, while there is value in the items on</a:t>
            </a:r>
            <a:endParaRPr/>
          </a:p>
          <a:p>
            <a:pPr marL="0" lvl="0" indent="0" algn="l" rtl="0">
              <a:spcBef>
                <a:spcPts val="0"/>
              </a:spcBef>
              <a:spcAft>
                <a:spcPts val="0"/>
              </a:spcAft>
              <a:buNone/>
            </a:pPr>
            <a:r>
              <a:rPr lang="en"/>
              <a:t>the right, we value the items on the left more.</a:t>
            </a:r>
            <a:endParaRPr/>
          </a:p>
          <a:p>
            <a:pPr marL="0" lvl="0" indent="0" algn="l" rtl="0">
              <a:spcBef>
                <a:spcPts val="0"/>
              </a:spcBef>
              <a:spcAft>
                <a:spcPts val="0"/>
              </a:spcAft>
              <a:buNone/>
            </a:pPr>
            <a:endParaRPr/>
          </a:p>
          <a:p>
            <a:pPr marL="0" lvl="0" indent="0" algn="l" rtl="0">
              <a:spcBef>
                <a:spcPts val="0"/>
              </a:spcBef>
              <a:spcAft>
                <a:spcPts val="0"/>
              </a:spcAft>
              <a:buNone/>
            </a:pPr>
            <a:r>
              <a:rPr lang="en"/>
              <a:t>https://agilemanifesto.org/</a:t>
            </a:r>
            <a:endParaRPr/>
          </a:p>
        </p:txBody>
      </p:sp>
      <p:sp>
        <p:nvSpPr>
          <p:cNvPr id="781" name="Google Shape;781;g367e9928253_0_17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367e9928253_0_4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9" name="Google Shape;789;g367e9928253_0_4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a:t>
            </a:r>
            <a:endParaRPr/>
          </a:p>
          <a:p>
            <a:pPr marL="0" lvl="0" indent="0" algn="l" rtl="0">
              <a:spcBef>
                <a:spcPts val="0"/>
              </a:spcBef>
              <a:spcAft>
                <a:spcPts val="0"/>
              </a:spcAft>
              <a:buNone/>
            </a:pPr>
            <a:r>
              <a:rPr lang="en"/>
              <a:t>Agile is about staying adaptable and learning as you go. That mindset changes how you write contracts and what you expect from vendors.</a:t>
            </a:r>
            <a:endParaRPr/>
          </a:p>
        </p:txBody>
      </p:sp>
      <p:sp>
        <p:nvSpPr>
          <p:cNvPr id="790" name="Google Shape;790;g367e9928253_0_4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367e9928253_0_4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7" name="Google Shape;797;g367e9928253_0_4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Let’s take a closer look at what Agile delivery actually looks like in practice. These are some of the key elements that define how Agile teams work and deliver value.</a:t>
            </a:r>
            <a:endParaRPr/>
          </a:p>
          <a:p>
            <a:pPr marL="0" lvl="0" indent="0" algn="l" rtl="0">
              <a:spcBef>
                <a:spcPts val="0"/>
              </a:spcBef>
              <a:spcAft>
                <a:spcPts val="0"/>
              </a:spcAft>
              <a:buNone/>
            </a:pPr>
            <a:endParaRPr/>
          </a:p>
          <a:p>
            <a:pPr marL="0" lvl="0" indent="0" algn="l" rtl="0">
              <a:spcBef>
                <a:spcPts val="0"/>
              </a:spcBef>
              <a:spcAft>
                <a:spcPts val="0"/>
              </a:spcAft>
              <a:buNone/>
            </a:pPr>
            <a:r>
              <a:rPr lang="en"/>
              <a:t>First, iterative development through sprints means that work is broken into short, time-boxed cycles—typically 1 to 4 weeks. Each sprint ends with a working product, even if it’s just a small improvement. That means the team delivers value early and often, rather than waiting months for a big launch.</a:t>
            </a:r>
            <a:endParaRPr/>
          </a:p>
          <a:p>
            <a:pPr marL="0" lvl="0" indent="0" algn="l" rtl="0">
              <a:spcBef>
                <a:spcPts val="0"/>
              </a:spcBef>
              <a:spcAft>
                <a:spcPts val="0"/>
              </a:spcAft>
              <a:buNone/>
            </a:pPr>
            <a:endParaRPr/>
          </a:p>
          <a:p>
            <a:pPr marL="0" lvl="0" indent="0" algn="l" rtl="0">
              <a:spcBef>
                <a:spcPts val="0"/>
              </a:spcBef>
              <a:spcAft>
                <a:spcPts val="0"/>
              </a:spcAft>
              <a:buNone/>
            </a:pPr>
            <a:r>
              <a:rPr lang="en"/>
              <a:t>Frequent demos and reviews are another core practice. At the end of each sprint, teams share their progress with stakeholders—this creates regular checkpoints and opportunities for feedback.</a:t>
            </a:r>
            <a:endParaRPr/>
          </a:p>
          <a:p>
            <a:pPr marL="0" lvl="0" indent="0" algn="l" rtl="0">
              <a:spcBef>
                <a:spcPts val="0"/>
              </a:spcBef>
              <a:spcAft>
                <a:spcPts val="0"/>
              </a:spcAft>
              <a:buNone/>
            </a:pPr>
            <a:endParaRPr/>
          </a:p>
          <a:p>
            <a:pPr marL="0" lvl="0" indent="0" algn="l" rtl="0">
              <a:spcBef>
                <a:spcPts val="0"/>
              </a:spcBef>
              <a:spcAft>
                <a:spcPts val="0"/>
              </a:spcAft>
              <a:buNone/>
            </a:pPr>
            <a:r>
              <a:rPr lang="en"/>
              <a:t>There’s also a focus on continuous refinement and planning. Agile teams don’t just plan once at the beginning—they adjust their priorities and backlog based on what they learn as they go.</a:t>
            </a:r>
            <a:endParaRPr/>
          </a:p>
          <a:p>
            <a:pPr marL="0" lvl="0" indent="0" algn="l" rtl="0">
              <a:spcBef>
                <a:spcPts val="0"/>
              </a:spcBef>
              <a:spcAft>
                <a:spcPts val="0"/>
              </a:spcAft>
              <a:buNone/>
            </a:pPr>
            <a:endParaRPr/>
          </a:p>
          <a:p>
            <a:pPr marL="0" lvl="0" indent="0" algn="l" rtl="0">
              <a:spcBef>
                <a:spcPts val="0"/>
              </a:spcBef>
              <a:spcAft>
                <a:spcPts val="0"/>
              </a:spcAft>
              <a:buNone/>
            </a:pPr>
            <a:r>
              <a:rPr lang="en"/>
              <a:t>Transparency in workflows is also key. Tools like digital boards or kanban systems help everyone—from developers to product owners to contracting officers—see what’s being worked on and what’s coming next.</a:t>
            </a:r>
            <a:endParaRPr/>
          </a:p>
          <a:p>
            <a:pPr marL="0" lvl="0" indent="0" algn="l" rtl="0">
              <a:spcBef>
                <a:spcPts val="0"/>
              </a:spcBef>
              <a:spcAft>
                <a:spcPts val="0"/>
              </a:spcAft>
              <a:buNone/>
            </a:pPr>
            <a:endParaRPr/>
          </a:p>
          <a:p>
            <a:pPr marL="0" lvl="0" indent="0" algn="l" rtl="0">
              <a:spcBef>
                <a:spcPts val="0"/>
              </a:spcBef>
              <a:spcAft>
                <a:spcPts val="0"/>
              </a:spcAft>
              <a:buNone/>
            </a:pPr>
            <a:r>
              <a:rPr lang="en"/>
              <a:t>And finally, Agile emphasizes working software over extensive documentation. That doesn’t mean documentation isn’t important, especially in government—but the priority is to deliver functioning, usable services that meet real needs.</a:t>
            </a:r>
            <a:endParaRPr/>
          </a:p>
          <a:p>
            <a:pPr marL="0" lvl="0" indent="0" algn="l" rtl="0">
              <a:spcBef>
                <a:spcPts val="0"/>
              </a:spcBef>
              <a:spcAft>
                <a:spcPts val="0"/>
              </a:spcAft>
              <a:buNone/>
            </a:pPr>
            <a:endParaRPr/>
          </a:p>
          <a:p>
            <a:pPr marL="0" lvl="0" indent="0" algn="l" rtl="0">
              <a:spcBef>
                <a:spcPts val="0"/>
              </a:spcBef>
              <a:spcAft>
                <a:spcPts val="0"/>
              </a:spcAft>
              <a:buNone/>
            </a:pPr>
            <a:r>
              <a:rPr lang="en"/>
              <a:t>For procurement professionals, recognizing these patterns can help you better assess vendor proposals and delivery plans aligned with Agile principles.</a:t>
            </a:r>
            <a:endParaRPr/>
          </a:p>
        </p:txBody>
      </p:sp>
      <p:sp>
        <p:nvSpPr>
          <p:cNvPr id="798" name="Google Shape;798;g367e9928253_0_4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367e9928253_0_12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5" name="Google Shape;805;g367e9928253_0_12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Let’s compare three different approaches to building digital services: Agile, Artisanal, and Waterfall.</a:t>
            </a:r>
            <a:endParaRPr/>
          </a:p>
          <a:p>
            <a:pPr marL="0" lvl="0" indent="0" algn="l" rtl="0">
              <a:spcBef>
                <a:spcPts val="0"/>
              </a:spcBef>
              <a:spcAft>
                <a:spcPts val="0"/>
              </a:spcAft>
              <a:buNone/>
            </a:pPr>
            <a:endParaRPr/>
          </a:p>
          <a:p>
            <a:pPr marL="0" lvl="0" indent="0" algn="l" rtl="0">
              <a:spcBef>
                <a:spcPts val="0"/>
              </a:spcBef>
              <a:spcAft>
                <a:spcPts val="0"/>
              </a:spcAft>
              <a:buNone/>
            </a:pPr>
            <a:r>
              <a:rPr lang="en"/>
              <a:t>Agile emphasizes communication and collaboration between teams and stakeholders, with just enough upfront documentation to get started. Agile teams work iteratively, get frequent feedback, and adjust based on what they learn. It’s flexible and designed to deliver value early and often.</a:t>
            </a:r>
            <a:endParaRPr/>
          </a:p>
          <a:p>
            <a:pPr marL="0" lvl="0" indent="0" algn="l" rtl="0">
              <a:spcBef>
                <a:spcPts val="0"/>
              </a:spcBef>
              <a:spcAft>
                <a:spcPts val="0"/>
              </a:spcAft>
              <a:buNone/>
            </a:pPr>
            <a:endParaRPr/>
          </a:p>
          <a:p>
            <a:pPr marL="0" lvl="0" indent="0" algn="l" rtl="0">
              <a:spcBef>
                <a:spcPts val="0"/>
              </a:spcBef>
              <a:spcAft>
                <a:spcPts val="0"/>
              </a:spcAft>
              <a:buNone/>
            </a:pPr>
            <a:r>
              <a:rPr lang="en"/>
              <a:t>On the other hand, Artisanal projects are often unstructured. There’s no real plan, and features tend to accumulate without a clear strategy—resulting in what developers sometimes call “spaghetti code.” It may work for a while, but it becomes hard to maintain or scale.</a:t>
            </a:r>
            <a:endParaRPr/>
          </a:p>
          <a:p>
            <a:pPr marL="0" lvl="0" indent="0" algn="l" rtl="0">
              <a:spcBef>
                <a:spcPts val="0"/>
              </a:spcBef>
              <a:spcAft>
                <a:spcPts val="0"/>
              </a:spcAft>
              <a:buNone/>
            </a:pPr>
            <a:endParaRPr/>
          </a:p>
          <a:p>
            <a:pPr marL="0" lvl="0" indent="0" algn="l" rtl="0">
              <a:spcBef>
                <a:spcPts val="0"/>
              </a:spcBef>
              <a:spcAft>
                <a:spcPts val="0"/>
              </a:spcAft>
              <a:buNone/>
            </a:pPr>
            <a:r>
              <a:rPr lang="en"/>
              <a:t>Finally, Waterfall is a traditional, linear approach. You gather all the requirements first, then design, build, test, and launch—each phase happens in sequence. The problem with Waterfall is that it delays feedback until the end, so if something isn’t working, it’s often expensive and time-consuming to fix.</a:t>
            </a:r>
            <a:endParaRPr/>
          </a:p>
          <a:p>
            <a:pPr marL="0" lvl="0" indent="0" algn="l" rtl="0">
              <a:spcBef>
                <a:spcPts val="0"/>
              </a:spcBef>
              <a:spcAft>
                <a:spcPts val="0"/>
              </a:spcAft>
              <a:buNone/>
            </a:pPr>
            <a:endParaRPr/>
          </a:p>
          <a:p>
            <a:pPr marL="0" lvl="0" indent="0" algn="l" rtl="0">
              <a:spcBef>
                <a:spcPts val="0"/>
              </a:spcBef>
              <a:spcAft>
                <a:spcPts val="0"/>
              </a:spcAft>
              <a:buNone/>
            </a:pPr>
            <a:r>
              <a:rPr lang="en"/>
              <a:t>Agile aims to strike a balance—planning just enough to move forward, but keeping flexibility so teams can adapt. As acquisition professionals, it’s important to recognize the delivery method behind a proposal—and understand the risks and benefits of each.</a:t>
            </a:r>
            <a:endParaRPr/>
          </a:p>
        </p:txBody>
      </p:sp>
      <p:sp>
        <p:nvSpPr>
          <p:cNvPr id="806" name="Google Shape;806;g367e9928253_0_12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34221800990_4_2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6" name="Google Shape;496;g34221800990_4_24: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7" name="Google Shape;497;g34221800990_4_24: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367e9928253_0_15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3" name="Google Shape;813;g367e9928253_0_15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Play 4 of the U.S. Digital Services Playbook is all about using Agile development methodologies. The key message is that government digital service projects should be built iteratively and should evolve based on feedback and learning—not rigid, static requirements.</a:t>
            </a:r>
            <a:endParaRPr/>
          </a:p>
          <a:p>
            <a:pPr marL="0" lvl="0" indent="0" algn="l" rtl="0">
              <a:spcBef>
                <a:spcPts val="0"/>
              </a:spcBef>
              <a:spcAft>
                <a:spcPts val="0"/>
              </a:spcAft>
              <a:buNone/>
            </a:pPr>
            <a:endParaRPr/>
          </a:p>
          <a:p>
            <a:pPr marL="0" lvl="0" indent="0" algn="l" rtl="0">
              <a:spcBef>
                <a:spcPts val="0"/>
              </a:spcBef>
              <a:spcAft>
                <a:spcPts val="0"/>
              </a:spcAft>
              <a:buNone/>
            </a:pPr>
            <a:r>
              <a:rPr lang="en"/>
              <a:t>Agile isn’t just a technical practice—it’s a mindset shift. It encourages teams to break down big problems into smaller, manageable pieces and to deliver value continuously rather than waiting for a big launch months—or years—down the line.</a:t>
            </a:r>
            <a:endParaRPr/>
          </a:p>
          <a:p>
            <a:pPr marL="0" lvl="0" indent="0" algn="l" rtl="0">
              <a:spcBef>
                <a:spcPts val="0"/>
              </a:spcBef>
              <a:spcAft>
                <a:spcPts val="0"/>
              </a:spcAft>
              <a:buNone/>
            </a:pPr>
            <a:endParaRPr/>
          </a:p>
          <a:p>
            <a:pPr marL="0" lvl="0" indent="0" algn="l" rtl="0">
              <a:spcBef>
                <a:spcPts val="0"/>
              </a:spcBef>
              <a:spcAft>
                <a:spcPts val="0"/>
              </a:spcAft>
              <a:buNone/>
            </a:pPr>
            <a:r>
              <a:rPr lang="en"/>
              <a:t>In this play, USDS recommends working in short sprints, shipping early and often, and involving users throughout. Agile development helps teams respond to change, whether that’s new information, changing policy, or stakeholder input.</a:t>
            </a:r>
            <a:endParaRPr/>
          </a:p>
          <a:p>
            <a:pPr marL="0" lvl="0" indent="0" algn="l" rtl="0">
              <a:spcBef>
                <a:spcPts val="0"/>
              </a:spcBef>
              <a:spcAft>
                <a:spcPts val="0"/>
              </a:spcAft>
              <a:buNone/>
            </a:pPr>
            <a:endParaRPr/>
          </a:p>
          <a:p>
            <a:pPr marL="0" lvl="0" indent="0" algn="l" rtl="0">
              <a:spcBef>
                <a:spcPts val="0"/>
              </a:spcBef>
              <a:spcAft>
                <a:spcPts val="0"/>
              </a:spcAft>
              <a:buNone/>
            </a:pPr>
            <a:r>
              <a:rPr lang="en"/>
              <a:t>As procurement professionals, supporting Agile means writing contracts that allow for incremental delivery, flexible scope, and ongoing collaboration with vendors. It also means being open to learning as you go—and building in room for that learning to shape the final outcome.</a:t>
            </a:r>
            <a:endParaRPr/>
          </a:p>
        </p:txBody>
      </p:sp>
      <p:sp>
        <p:nvSpPr>
          <p:cNvPr id="814" name="Google Shape;814;g367e9928253_0_15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367e9928253_0_16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1" name="Google Shape;821;g367e9928253_0_16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These teams are built to deliver iteratively and adapt quickly. Understanding team structure helps you match acquisition approaches to actual delivery rhythm.</a:t>
            </a:r>
            <a:endParaRPr/>
          </a:p>
        </p:txBody>
      </p:sp>
      <p:sp>
        <p:nvSpPr>
          <p:cNvPr id="822" name="Google Shape;822;g367e9928253_0_16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367e9928253_0_13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9" name="Google Shape;829;g367e9928253_0_13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0" name="Google Shape;830;g367e9928253_0_13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52</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367e9928253_0_13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7" name="Google Shape;837;g367e9928253_0_13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
                <a:solidFill>
                  <a:schemeClr val="dk1"/>
                </a:solidFill>
              </a:rPr>
              <a:t>To wrap up, Agile is more than just a process—it’s a </a:t>
            </a:r>
            <a:r>
              <a:rPr lang="en" b="1">
                <a:solidFill>
                  <a:schemeClr val="dk1"/>
                </a:solidFill>
              </a:rPr>
              <a:t>mindset of continuous improvement</a:t>
            </a:r>
            <a:r>
              <a:rPr lang="en">
                <a:solidFill>
                  <a:schemeClr val="dk1"/>
                </a:solidFill>
              </a:rPr>
              <a:t>, always looking for ways to learn, adapt, and get better.</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It thrives on </a:t>
            </a:r>
            <a:r>
              <a:rPr lang="en" b="1">
                <a:solidFill>
                  <a:schemeClr val="dk1"/>
                </a:solidFill>
              </a:rPr>
              <a:t>open communication</a:t>
            </a:r>
            <a:r>
              <a:rPr lang="en">
                <a:solidFill>
                  <a:schemeClr val="dk1"/>
                </a:solidFill>
              </a:rPr>
              <a:t> within teams and stakeholders, fostering transparency and collaboration.</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At its core, Agile embraces </a:t>
            </a:r>
            <a:r>
              <a:rPr lang="en" b="1">
                <a:solidFill>
                  <a:schemeClr val="dk1"/>
                </a:solidFill>
              </a:rPr>
              <a:t>user-centered design</a:t>
            </a:r>
            <a:r>
              <a:rPr lang="en">
                <a:solidFill>
                  <a:schemeClr val="dk1"/>
                </a:solidFill>
              </a:rPr>
              <a:t>, ensuring solutions truly meet user needs.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Ultimately, Agile supports </a:t>
            </a:r>
            <a:r>
              <a:rPr lang="en" b="1">
                <a:solidFill>
                  <a:schemeClr val="dk1"/>
                </a:solidFill>
              </a:rPr>
              <a:t>digital transformation</a:t>
            </a:r>
            <a:r>
              <a:rPr lang="en">
                <a:solidFill>
                  <a:schemeClr val="dk1"/>
                </a:solidFill>
              </a:rPr>
              <a:t> by enabling organizations to respond quickly to change and innovate.</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It also helps guide </a:t>
            </a:r>
            <a:r>
              <a:rPr lang="en" b="1">
                <a:solidFill>
                  <a:schemeClr val="dk1"/>
                </a:solidFill>
              </a:rPr>
              <a:t>informed procurement decisions</a:t>
            </a:r>
            <a:r>
              <a:rPr lang="en">
                <a:solidFill>
                  <a:schemeClr val="dk1"/>
                </a:solidFill>
              </a:rPr>
              <a:t> by focusing on delivering real value early and often.</a:t>
            </a:r>
            <a:endParaRPr>
              <a:solidFill>
                <a:schemeClr val="dk1"/>
              </a:solidFill>
            </a:endParaRPr>
          </a:p>
          <a:p>
            <a:pPr marL="0" lvl="0" indent="0" algn="l" rtl="0">
              <a:spcBef>
                <a:spcPts val="1200"/>
              </a:spcBef>
              <a:spcAft>
                <a:spcPts val="0"/>
              </a:spcAft>
              <a:buNone/>
            </a:pPr>
            <a:endParaRPr/>
          </a:p>
        </p:txBody>
      </p:sp>
      <p:sp>
        <p:nvSpPr>
          <p:cNvPr id="838" name="Google Shape;838;g367e9928253_0_13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53</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367e9928253_0_18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5" name="Google Shape;845;g367e9928253_0_18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Follow-up prompts (for facilitation):</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-What barriers would have made agile adoption difficult?</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-How might early stakeholder feedback have changed the project outcome?</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-What role could you have played in making the process more iterative or user-centered?</a:t>
            </a:r>
            <a:endParaRPr/>
          </a:p>
        </p:txBody>
      </p:sp>
      <p:sp>
        <p:nvSpPr>
          <p:cNvPr id="846" name="Google Shape;846;g367e9928253_0_18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367e9928253_0_2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4" name="Google Shape;854;g367e9928253_0_2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5" name="Google Shape;855;g367e9928253_0_2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55</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367e9928253_0_19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0" name="Google Shape;860;g367e9928253_0_19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Human-Centered Design, or </a:t>
            </a:r>
            <a:r>
              <a:rPr lang="en" b="1">
                <a:solidFill>
                  <a:schemeClr val="dk1"/>
                </a:solidFill>
              </a:rPr>
              <a:t>HCD</a:t>
            </a:r>
            <a:r>
              <a:rPr lang="en">
                <a:solidFill>
                  <a:schemeClr val="dk1"/>
                </a:solidFill>
              </a:rPr>
              <a:t>, is about putting </a:t>
            </a:r>
            <a:r>
              <a:rPr lang="en" b="1">
                <a:solidFill>
                  <a:schemeClr val="dk1"/>
                </a:solidFill>
              </a:rPr>
              <a:t>people</a:t>
            </a:r>
            <a:r>
              <a:rPr lang="en">
                <a:solidFill>
                  <a:schemeClr val="dk1"/>
                </a:solidFill>
              </a:rPr>
              <a:t>—the users—at the center of the design process.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At its core, it’s a way of working that focuses on </a:t>
            </a:r>
            <a:r>
              <a:rPr lang="en" b="1">
                <a:solidFill>
                  <a:schemeClr val="dk1"/>
                </a:solidFill>
              </a:rPr>
              <a:t>understanding user needs, behaviors, and emotions</a:t>
            </a:r>
            <a:r>
              <a:rPr lang="en">
                <a:solidFill>
                  <a:schemeClr val="dk1"/>
                </a:solidFill>
              </a:rPr>
              <a:t>. The goal is to design services that truly work for the people who use them—not just what we assume they need, or what looks good on paper.</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In federal digital service projects, HCD is both a </a:t>
            </a:r>
            <a:r>
              <a:rPr lang="en" b="1">
                <a:solidFill>
                  <a:schemeClr val="dk1"/>
                </a:solidFill>
              </a:rPr>
              <a:t>mindset</a:t>
            </a:r>
            <a:r>
              <a:rPr lang="en">
                <a:solidFill>
                  <a:schemeClr val="dk1"/>
                </a:solidFill>
              </a:rPr>
              <a:t> and a </a:t>
            </a:r>
            <a:r>
              <a:rPr lang="en" b="1">
                <a:solidFill>
                  <a:schemeClr val="dk1"/>
                </a:solidFill>
              </a:rPr>
              <a:t>methodology</a:t>
            </a:r>
            <a:r>
              <a:rPr lang="en">
                <a:solidFill>
                  <a:schemeClr val="dk1"/>
                </a:solidFill>
              </a:rPr>
              <a:t>. It means engaging with users throughout the project—not just during initial research or final testing—and continuously shaping the service based on what you learn.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For procurement professionals, understanding HCD helps you craft requirements that encourage vendors to do this kind of user-centered work, rather than simply delivering a static list of features. It also helps you evaluate whether proposed solutions are grounded in real user insights.</a:t>
            </a:r>
            <a:endParaRPr>
              <a:solidFill>
                <a:schemeClr val="dk1"/>
              </a:solidFill>
            </a:endParaRPr>
          </a:p>
          <a:p>
            <a:pPr marL="0" lvl="0" indent="0" algn="l" rtl="0">
              <a:spcBef>
                <a:spcPts val="1200"/>
              </a:spcBef>
              <a:spcAft>
                <a:spcPts val="0"/>
              </a:spcAft>
              <a:buNone/>
            </a:pPr>
            <a:endParaRPr/>
          </a:p>
        </p:txBody>
      </p:sp>
      <p:sp>
        <p:nvSpPr>
          <p:cNvPr id="861" name="Google Shape;861;g367e9928253_0_19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367e9928253_0_20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8" name="Google Shape;868;g367e9928253_0_20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These are some of the </a:t>
            </a:r>
            <a:r>
              <a:rPr lang="en" b="1">
                <a:solidFill>
                  <a:schemeClr val="dk1"/>
                </a:solidFill>
              </a:rPr>
              <a:t>core principles</a:t>
            </a:r>
            <a:r>
              <a:rPr lang="en">
                <a:solidFill>
                  <a:schemeClr val="dk1"/>
                </a:solidFill>
              </a:rPr>
              <a:t> behind Human-Centered Design—and they’re important to keep in mind when evaluating how digital services are being designed and delivered.</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First is </a:t>
            </a:r>
            <a:r>
              <a:rPr lang="en" b="1">
                <a:solidFill>
                  <a:schemeClr val="dk1"/>
                </a:solidFill>
              </a:rPr>
              <a:t>Empathy</a:t>
            </a:r>
            <a:r>
              <a:rPr lang="en">
                <a:solidFill>
                  <a:schemeClr val="dk1"/>
                </a:solidFill>
              </a:rPr>
              <a:t>—really understanding the user’s experience, their pain points, and their goals. This is what drives meaningful design.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User Research</a:t>
            </a:r>
            <a:r>
              <a:rPr lang="en">
                <a:solidFill>
                  <a:schemeClr val="dk1"/>
                </a:solidFill>
              </a:rPr>
              <a:t> is how we build that understanding—by engaging directly with users, listening to their stories, and observing how they interact with services.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Iterations</a:t>
            </a:r>
            <a:r>
              <a:rPr lang="en">
                <a:solidFill>
                  <a:schemeClr val="dk1"/>
                </a:solidFill>
              </a:rPr>
              <a:t> are key—rather than trying to get everything perfect the first time, teams build prototypes, test them, and refine the solution through cycles of learning.</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Usability Testing</a:t>
            </a:r>
            <a:r>
              <a:rPr lang="en">
                <a:solidFill>
                  <a:schemeClr val="dk1"/>
                </a:solidFill>
              </a:rPr>
              <a:t> brings real users into the process throughout development, ensuring the service works in practice—not just in theory.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Design for Everyone</a:t>
            </a:r>
            <a:r>
              <a:rPr lang="en">
                <a:solidFill>
                  <a:schemeClr val="dk1"/>
                </a:solidFill>
              </a:rPr>
              <a:t> means building with </a:t>
            </a:r>
            <a:r>
              <a:rPr lang="en" b="1">
                <a:solidFill>
                  <a:schemeClr val="dk1"/>
                </a:solidFill>
              </a:rPr>
              <a:t>inclusion</a:t>
            </a:r>
            <a:r>
              <a:rPr lang="en">
                <a:solidFill>
                  <a:schemeClr val="dk1"/>
                </a:solidFill>
              </a:rPr>
              <a:t> in mind, ensuring accessibility for people of all abilities and backgrounds. This goes beyond compliance—it’s about true usability for the full range of users.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And finally, </a:t>
            </a:r>
            <a:r>
              <a:rPr lang="en" b="1">
                <a:solidFill>
                  <a:schemeClr val="dk1"/>
                </a:solidFill>
              </a:rPr>
              <a:t>Collaboration</a:t>
            </a:r>
            <a:r>
              <a:rPr lang="en">
                <a:solidFill>
                  <a:schemeClr val="dk1"/>
                </a:solidFill>
              </a:rPr>
              <a:t>—HCD depends on cross-functional teamwork. Designers, developers, content specialists, product owners, procurement professionals—all working together with users to co-create better services.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As procurement professionals, looking for these principles in vendor proposals and delivery plans helps ensure the end product will truly meet user needs.</a:t>
            </a:r>
            <a:endParaRPr>
              <a:solidFill>
                <a:schemeClr val="dk1"/>
              </a:solidFill>
            </a:endParaRPr>
          </a:p>
          <a:p>
            <a:pPr marL="0" lvl="0" indent="0" algn="l" rtl="0">
              <a:spcBef>
                <a:spcPts val="1200"/>
              </a:spcBef>
              <a:spcAft>
                <a:spcPts val="0"/>
              </a:spcAft>
              <a:buNone/>
            </a:pPr>
            <a:endParaRPr/>
          </a:p>
        </p:txBody>
      </p:sp>
      <p:sp>
        <p:nvSpPr>
          <p:cNvPr id="869" name="Google Shape;869;g367e9928253_0_20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367e9928253_0_24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7" name="Google Shape;877;g367e9928253_0_24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Applying Human-Centered Design in government often requires a mindset shift—moving the focus from </a:t>
            </a:r>
            <a:r>
              <a:rPr lang="en" b="1">
                <a:solidFill>
                  <a:schemeClr val="dk1"/>
                </a:solidFill>
              </a:rPr>
              <a:t>policy and system constraints</a:t>
            </a:r>
            <a:r>
              <a:rPr lang="en">
                <a:solidFill>
                  <a:schemeClr val="dk1"/>
                </a:solidFill>
              </a:rPr>
              <a:t> to the </a:t>
            </a:r>
            <a:r>
              <a:rPr lang="en" b="1">
                <a:solidFill>
                  <a:schemeClr val="dk1"/>
                </a:solidFill>
              </a:rPr>
              <a:t>needs of the people</a:t>
            </a:r>
            <a:r>
              <a:rPr lang="en">
                <a:solidFill>
                  <a:schemeClr val="dk1"/>
                </a:solidFill>
              </a:rPr>
              <a:t> we’re serving.</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It’s about asking, “How do users experience this service?” rather than just, “Are we complying with the policy?”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When done well, HCD helps ensure that the digital tools we build are not only functional, but also </a:t>
            </a:r>
            <a:r>
              <a:rPr lang="en" b="1">
                <a:solidFill>
                  <a:schemeClr val="dk1"/>
                </a:solidFill>
              </a:rPr>
              <a:t>equitable</a:t>
            </a:r>
            <a:r>
              <a:rPr lang="en">
                <a:solidFill>
                  <a:schemeClr val="dk1"/>
                </a:solidFill>
              </a:rPr>
              <a:t> and </a:t>
            </a:r>
            <a:r>
              <a:rPr lang="en" b="1">
                <a:solidFill>
                  <a:schemeClr val="dk1"/>
                </a:solidFill>
              </a:rPr>
              <a:t>accessible</a:t>
            </a:r>
            <a:r>
              <a:rPr lang="en">
                <a:solidFill>
                  <a:schemeClr val="dk1"/>
                </a:solidFill>
              </a:rPr>
              <a:t>—usable by all members of the public, including those with disabilities, different levels of digital literacy, or varying access to technology.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 great example of this is the </a:t>
            </a:r>
            <a:r>
              <a:rPr lang="en" b="1">
                <a:solidFill>
                  <a:schemeClr val="dk1"/>
                </a:solidFill>
              </a:rPr>
              <a:t>VA.gov redesign</a:t>
            </a:r>
            <a:r>
              <a:rPr lang="en">
                <a:solidFill>
                  <a:schemeClr val="dk1"/>
                </a:solidFill>
              </a:rPr>
              <a:t>. The VA used HCD practices to simplify navigation, improve usability, and make it easier for Veterans to find and access the services they need. It wasn’t just a cosmetic update—it was about transforming the experience around real user needs.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As procurement professionals, this means writing contracts and evaluating proposals in ways that prioritize these outcomes—not just technical specs. It’s about helping shape services that truly serve the public.</a:t>
            </a:r>
            <a:endParaRPr>
              <a:solidFill>
                <a:schemeClr val="dk1"/>
              </a:solidFill>
            </a:endParaRPr>
          </a:p>
          <a:p>
            <a:pPr marL="0" lvl="0" indent="0" algn="l" rtl="0">
              <a:spcBef>
                <a:spcPts val="1200"/>
              </a:spcBef>
              <a:spcAft>
                <a:spcPts val="0"/>
              </a:spcAft>
              <a:buNone/>
            </a:pPr>
            <a:r>
              <a:rPr lang="en"/>
              <a:t>1. VA.gov Redesign – Department of Veterans Affairs</a:t>
            </a:r>
            <a:endParaRPr/>
          </a:p>
          <a:p>
            <a:pPr marL="0" lvl="0" indent="0" algn="l" rtl="0">
              <a:spcBef>
                <a:spcPts val="0"/>
              </a:spcBef>
              <a:spcAft>
                <a:spcPts val="0"/>
              </a:spcAft>
              <a:buNone/>
            </a:pPr>
            <a:endParaRPr/>
          </a:p>
          <a:p>
            <a:pPr marL="0" lvl="0" indent="0" algn="l" rtl="0">
              <a:spcBef>
                <a:spcPts val="0"/>
              </a:spcBef>
              <a:spcAft>
                <a:spcPts val="0"/>
              </a:spcAft>
              <a:buNone/>
            </a:pPr>
            <a:r>
              <a:rPr lang="en"/>
              <a:t>The VA undertook a comprehensive redesign of VA.gov to improve the digital experience for Veterans. By employing HCD principles, they focused on understanding Veterans' needs and behaviors, leading to a more intuitive and accessible website. This approach resulted in increased user satisfaction and trust in VA services.</a:t>
            </a:r>
            <a:endParaRPr/>
          </a:p>
          <a:p>
            <a:pPr marL="0" lvl="0" indent="0" algn="l" rtl="0">
              <a:spcBef>
                <a:spcPts val="0"/>
              </a:spcBef>
              <a:spcAft>
                <a:spcPts val="0"/>
              </a:spcAft>
              <a:buNone/>
            </a:pPr>
            <a:endParaRPr/>
          </a:p>
          <a:p>
            <a:pPr marL="0" lvl="0" indent="0" algn="l" rtl="0">
              <a:spcBef>
                <a:spcPts val="0"/>
              </a:spcBef>
              <a:spcAft>
                <a:spcPts val="0"/>
              </a:spcAft>
              <a:buNone/>
            </a:pPr>
            <a:r>
              <a:rPr lang="en"/>
              <a:t>Key Resources:</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3"/>
              </a:rPr>
              <a:t>Designing for Veterans: A Toolkit for Human-Centered Design</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4"/>
              </a:rPr>
              <a:t>Using Human-Centered Design to Reach More Veterans</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5"/>
              </a:rPr>
              <a:t>How the VA's Approach to Human-Centered Design Improved Veterans' Experience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878" name="Google Shape;878;g367e9928253_0_24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367e9928253_0_23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5" name="Google Shape;885;g367e9928253_0_23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 </a:t>
            </a:r>
            <a:r>
              <a:rPr lang="en" sz="1200">
                <a:solidFill>
                  <a:srgbClr val="1B1B1B"/>
                </a:solidFill>
                <a:latin typeface="Nunito"/>
                <a:ea typeface="Nunito"/>
                <a:cs typeface="Nunito"/>
                <a:sym typeface="Nunito"/>
              </a:rPr>
              <a:t> DevSecOps allows teams to move fast while staying secure. Procurement can support this by acquiring platforms and services that enable automation, logging, and compliance.</a:t>
            </a:r>
            <a:endParaRPr/>
          </a:p>
        </p:txBody>
      </p:sp>
      <p:sp>
        <p:nvSpPr>
          <p:cNvPr id="886" name="Google Shape;886;g367e9928253_0_23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34221800990_4_3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2" name="Google Shape;502;g34221800990_4_36: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Digital services aren’t just websites—they’re how people interact with government in the digital age. Think of tools like USAJobs, IRS.gov, or agency portals. They must be accessible, secure, and user-focused.</a:t>
            </a:r>
            <a:endParaRPr/>
          </a:p>
        </p:txBody>
      </p:sp>
      <p:sp>
        <p:nvSpPr>
          <p:cNvPr id="503" name="Google Shape;503;g34221800990_4_36: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367e9928253_0_23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67e9928253_0_23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solidFill>
                  <a:srgbClr val="1B1C1D"/>
                </a:solidFill>
              </a:rPr>
              <a:t>Speaker Notes: </a:t>
            </a:r>
            <a:r>
              <a:rPr lang="en">
                <a:solidFill>
                  <a:srgbClr val="1B1C1D"/>
                </a:solidFill>
              </a:rPr>
              <a:t>This diagram illustrates what we often refer to as 'the old way' of software development and deployment, before the widespread adoption of DevOps principles.</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As you can see, it's a very linear, sequential process.</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It starts with 'CODE' being produced by 'DEVELOPERS.'</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This code then moves to 'BUILD,' which is typically a separate stage.</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Crucially, after 'BUILD,' we see the first 'HANDOFF' indicated by the vertical bars and the figures below. This represents a transfer of responsibility, often from development to a testing team.</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The process continues to 'TEST,' then another 'HANDOFF,' often to a release management team.</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Following 'TEST' is 'RELEASE,' and after yet another 'HANDOFF,' the software finally moves into 'OPERATE' for ongoing maintenance and support.</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This traditional model is characterized by these distinct handoffs between specialized teams, which can often lead to delays, miscommunication, and a lack of shared ownership throughout the lifecycle.</a:t>
            </a:r>
            <a:endParaRPr>
              <a:solidFill>
                <a:srgbClr val="1B1C1D"/>
              </a:solidFill>
            </a:endParaRPr>
          </a:p>
          <a:p>
            <a:pPr marL="0" lvl="0" indent="0" algn="l" rtl="0">
              <a:spcBef>
                <a:spcPts val="1200"/>
              </a:spcBef>
              <a:spcAft>
                <a:spcPts val="0"/>
              </a:spcAft>
              <a:buNone/>
            </a:pPr>
            <a:endParaRPr/>
          </a:p>
        </p:txBody>
      </p:sp>
      <p:sp>
        <p:nvSpPr>
          <p:cNvPr id="894" name="Google Shape;894;g367e9928253_0_23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367e9928253_0_22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0" name="Google Shape;900;g367e9928253_0_22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 </a:t>
            </a:r>
            <a:r>
              <a:rPr lang="en">
                <a:solidFill>
                  <a:schemeClr val="dk1"/>
                </a:solidFill>
              </a:rPr>
              <a:t>In contrast to the linear 'old way,' this diagram illustrates the 'New Way' of DevOps, which is fundamentally a continuous and collaborative cycle.</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Here, we see a perpetual loop with no hard 'handoffs' or silos. The process begins with 'CODE' and flows into 'BUILD,' then directly to 'TEST.'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From 'TEST,' it moves to 'RELEASE,' and then seamlessly into 'OPERATE.' The key is that 'OPERATE' feeds directly back into 'CODE,' creating a continuous feedback loop. This supports concepts like frequent delivery.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At the center of this cycle, we have a group of figures with a laptop, symbolizing the integrated, cross-functional team – the developers, operations, and security working together throughout the entire lifecycle.</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This continuous cycle emphasizes collaboration, automation, and rapid feedback, allowing for faster iterations, quicker problem-solving, and more reliable delivery of digital services.</a:t>
            </a:r>
            <a:endParaRPr>
              <a:solidFill>
                <a:schemeClr val="dk1"/>
              </a:solidFill>
            </a:endParaRPr>
          </a:p>
          <a:p>
            <a:pPr marL="0" lvl="0" indent="0" algn="l" rtl="0">
              <a:spcBef>
                <a:spcPts val="1200"/>
              </a:spcBef>
              <a:spcAft>
                <a:spcPts val="0"/>
              </a:spcAft>
              <a:buNone/>
            </a:pPr>
            <a:endParaRPr/>
          </a:p>
        </p:txBody>
      </p:sp>
      <p:sp>
        <p:nvSpPr>
          <p:cNvPr id="901" name="Google Shape;901;g367e9928253_0_22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367e9928253_0_25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7" name="Google Shape;907;g367e9928253_0_25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Let’s talk about </a:t>
            </a:r>
            <a:r>
              <a:rPr lang="en" b="1">
                <a:solidFill>
                  <a:schemeClr val="dk1"/>
                </a:solidFill>
              </a:rPr>
              <a:t>DevSecOps</a:t>
            </a:r>
            <a:r>
              <a:rPr lang="en">
                <a:solidFill>
                  <a:schemeClr val="dk1"/>
                </a:solidFill>
              </a:rPr>
              <a:t> and why it matters in federal digital service delivery.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At a high level, DevSecOps helps agencies deliver </a:t>
            </a:r>
            <a:r>
              <a:rPr lang="en" b="1">
                <a:solidFill>
                  <a:schemeClr val="dk1"/>
                </a:solidFill>
              </a:rPr>
              <a:t>stable, scalable, and secure digital services</a:t>
            </a:r>
            <a:r>
              <a:rPr lang="en">
                <a:solidFill>
                  <a:schemeClr val="dk1"/>
                </a:solidFill>
              </a:rPr>
              <a:t>—all while meeting mission needs. Importantly, it does this without sacrificing </a:t>
            </a:r>
            <a:r>
              <a:rPr lang="en" b="1">
                <a:solidFill>
                  <a:schemeClr val="dk1"/>
                </a:solidFill>
              </a:rPr>
              <a:t>speed, quality, or compliance</a:t>
            </a:r>
            <a:r>
              <a:rPr lang="en">
                <a:solidFill>
                  <a:schemeClr val="dk1"/>
                </a:solidFill>
              </a:rPr>
              <a: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Here’s how:</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
                <a:solidFill>
                  <a:schemeClr val="dk1"/>
                </a:solidFill>
              </a:rPr>
              <a:t>First, it </a:t>
            </a:r>
            <a:r>
              <a:rPr lang="en" b="1">
                <a:solidFill>
                  <a:schemeClr val="dk1"/>
                </a:solidFill>
              </a:rPr>
              <a:t>automates code deployment and testing</a:t>
            </a:r>
            <a:r>
              <a:rPr lang="en">
                <a:solidFill>
                  <a:schemeClr val="dk1"/>
                </a:solidFill>
              </a:rPr>
              <a:t>. This reduces manual errors—one of the biggest risks in traditional software delivery—and allows teams to release updates more confidently.</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It also </a:t>
            </a:r>
            <a:r>
              <a:rPr lang="en" b="1">
                <a:solidFill>
                  <a:schemeClr val="dk1"/>
                </a:solidFill>
              </a:rPr>
              <a:t>speeds up delivery of new features</a:t>
            </a:r>
            <a:r>
              <a:rPr lang="en">
                <a:solidFill>
                  <a:schemeClr val="dk1"/>
                </a:solidFill>
              </a:rPr>
              <a:t>. With DevSecOps, agencies don’t have to wait for lengthy release cycles. They can deploy improvements continuously, while maintaining high security standards.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Continuous monitoring</a:t>
            </a:r>
            <a:r>
              <a:rPr lang="en">
                <a:solidFill>
                  <a:schemeClr val="dk1"/>
                </a:solidFill>
              </a:rPr>
              <a:t> ensures systems stay compliant and resilient over time—not just at launch. This is critical for federal programs with strict security and performance requirements.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Finally, it supports </a:t>
            </a:r>
            <a:r>
              <a:rPr lang="en" b="1">
                <a:solidFill>
                  <a:schemeClr val="dk1"/>
                </a:solidFill>
              </a:rPr>
              <a:t>secure data handling</a:t>
            </a:r>
            <a:r>
              <a:rPr lang="en">
                <a:solidFill>
                  <a:schemeClr val="dk1"/>
                </a:solidFill>
              </a:rPr>
              <a:t> and ensures </a:t>
            </a:r>
            <a:r>
              <a:rPr lang="en" b="1">
                <a:solidFill>
                  <a:schemeClr val="dk1"/>
                </a:solidFill>
              </a:rPr>
              <a:t>reliable backups</a:t>
            </a:r>
            <a:r>
              <a:rPr lang="en">
                <a:solidFill>
                  <a:schemeClr val="dk1"/>
                </a:solidFill>
              </a:rPr>
              <a:t>, helping agencies safeguard sensitive information and maintain trust.</a:t>
            </a:r>
            <a:br>
              <a:rPr lang="en">
                <a:solidFill>
                  <a:schemeClr val="dk1"/>
                </a:solidFill>
              </a:rPr>
            </a:b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For procurement professionals, understanding DevSecOps helps you write contracts that support </a:t>
            </a:r>
            <a:r>
              <a:rPr lang="en" b="1">
                <a:solidFill>
                  <a:schemeClr val="dk1"/>
                </a:solidFill>
              </a:rPr>
              <a:t>modern delivery models</a:t>
            </a:r>
            <a:r>
              <a:rPr lang="en">
                <a:solidFill>
                  <a:schemeClr val="dk1"/>
                </a:solidFill>
              </a:rPr>
              <a:t>—and avoid approaches that slow down innovation or increase risk.</a:t>
            </a:r>
            <a:endParaRPr>
              <a:solidFill>
                <a:schemeClr val="dk1"/>
              </a:solidFill>
            </a:endParaRPr>
          </a:p>
          <a:p>
            <a:pPr marL="0" lvl="0" indent="0" algn="l" rtl="0">
              <a:spcBef>
                <a:spcPts val="1200"/>
              </a:spcBef>
              <a:spcAft>
                <a:spcPts val="0"/>
              </a:spcAft>
              <a:buNone/>
            </a:pPr>
            <a:endParaRPr/>
          </a:p>
        </p:txBody>
      </p:sp>
      <p:sp>
        <p:nvSpPr>
          <p:cNvPr id="908" name="Google Shape;908;g367e9928253_0_25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367e9928253_0_27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5" name="Google Shape;915;g367e9928253_0_27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When we combine HCD and DevSecOps, we’re aligning the user’s needs with the system’s performance and security. This combination is key in digital transformation efforts.</a:t>
            </a:r>
            <a:endParaRPr/>
          </a:p>
        </p:txBody>
      </p:sp>
      <p:sp>
        <p:nvSpPr>
          <p:cNvPr id="916" name="Google Shape;916;g367e9928253_0_27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63</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367e9928253_0_14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3" name="Google Shape;923;g367e9928253_0_14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instructions</a:t>
            </a:r>
            <a:endParaRPr b="1"/>
          </a:p>
        </p:txBody>
      </p:sp>
      <p:sp>
        <p:nvSpPr>
          <p:cNvPr id="924" name="Google Shape;924;g367e9928253_0_14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368766d9caf_0_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2" name="Google Shape;932;g368766d9caf_0_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3" name="Google Shape;933;g368766d9caf_0_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368766d9caf_0_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8" name="Google Shape;938;g368766d9caf_0_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Many federal agencies have created their own internal digital service teams, like the U.S. Digital Service. These teams help modernize outdated systems and ensure services are built around user needs. They often work directly with program offices, advising on procurement and even stepping in to help guide delivery. Their ability to bring technical and agile expertise into the agency makes them powerful collaborators.</a:t>
            </a:r>
            <a:endParaRPr sz="1200" b="1">
              <a:solidFill>
                <a:srgbClr val="1B1B1B"/>
              </a:solidFill>
              <a:latin typeface="Nunito"/>
              <a:ea typeface="Nunito"/>
              <a:cs typeface="Nunito"/>
              <a:sym typeface="Nunito"/>
            </a:endParaRPr>
          </a:p>
        </p:txBody>
      </p:sp>
      <p:sp>
        <p:nvSpPr>
          <p:cNvPr id="939" name="Google Shape;939;g368766d9caf_0_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66</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368766d9caf_0_2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6" name="Google Shape;946;g368766d9caf_0_2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Private companies play an equally important role in delivering digital services. From major IT contractors to nimble startups, these vendors offer talent and tools that agencies may not have in-house. The ecosystem includes everything from resellers to public-private partnerships. Understanding the types of suppliers and how they operate helps procurement professionals make more informed decisions when awarding digital service contracts.</a:t>
            </a:r>
            <a:endParaRPr sz="1200" b="1">
              <a:solidFill>
                <a:srgbClr val="1B1B1B"/>
              </a:solidFill>
              <a:latin typeface="Nunito"/>
              <a:ea typeface="Nunito"/>
              <a:cs typeface="Nunito"/>
              <a:sym typeface="Nunito"/>
            </a:endParaRPr>
          </a:p>
        </p:txBody>
      </p:sp>
      <p:sp>
        <p:nvSpPr>
          <p:cNvPr id="947" name="Google Shape;947;g368766d9caf_0_2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368766d9caf_0_1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4" name="Google Shape;954;g368766d9caf_0_1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The digital service supplier community is growing. Groups like the Digital Service Coalition include companies that are already working with the government to deliver modern services.</a:t>
            </a:r>
            <a:endParaRPr sz="1200" b="1">
              <a:solidFill>
                <a:srgbClr val="1B1B1B"/>
              </a:solidFill>
              <a:latin typeface="Nunito"/>
              <a:ea typeface="Nunito"/>
              <a:cs typeface="Nunito"/>
              <a:sym typeface="Nunito"/>
            </a:endParaRPr>
          </a:p>
        </p:txBody>
      </p:sp>
      <p:sp>
        <p:nvSpPr>
          <p:cNvPr id="955" name="Google Shape;955;g368766d9caf_0_1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68</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368766d9caf_0_3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2" name="Google Shape;962;g368766d9caf_0_3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After identifying your supplier type, choosing the right contract vehicle is a critical next step. This decision affects how fast you can move forward and how much flexibility you’ll have during the acquisition. Options range from full and open competition to specialized contract vehicles designed for speed and iteration. Pay special attention to agency-specific BPAs and IDIQs—they’re often purpose-built for digital services.</a:t>
            </a:r>
            <a:endParaRPr b="1">
              <a:solidFill>
                <a:schemeClr val="dk1"/>
              </a:solidFill>
            </a:endParaRPr>
          </a:p>
        </p:txBody>
      </p:sp>
      <p:sp>
        <p:nvSpPr>
          <p:cNvPr id="963" name="Google Shape;963;g368766d9caf_0_3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34221800990_4_4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9" name="Google Shape;509;g34221800990_4_43: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solidFill>
                  <a:srgbClr val="1B1C1D"/>
                </a:solidFill>
              </a:rPr>
              <a:t>Speaker Notes: </a:t>
            </a:r>
            <a:r>
              <a:rPr lang="en">
                <a:solidFill>
                  <a:srgbClr val="1B1C1D"/>
                </a:solidFill>
              </a:rPr>
              <a:t>This wheel visually breaks down digital services into five key areas: Who, What, How, Where, and Why. Starting with the </a:t>
            </a:r>
            <a:r>
              <a:rPr lang="en" b="1">
                <a:solidFill>
                  <a:srgbClr val="1B1C1D"/>
                </a:solidFill>
              </a:rPr>
              <a:t>'Who,'</a:t>
            </a:r>
            <a:r>
              <a:rPr lang="en">
                <a:solidFill>
                  <a:srgbClr val="1B1C1D"/>
                </a:solidFill>
              </a:rPr>
              <a:t> it's all about the customer and end-users we serve. The </a:t>
            </a:r>
            <a:r>
              <a:rPr lang="en" b="1">
                <a:solidFill>
                  <a:srgbClr val="1B1C1D"/>
                </a:solidFill>
              </a:rPr>
              <a:t>'What'</a:t>
            </a:r>
            <a:r>
              <a:rPr lang="en">
                <a:solidFill>
                  <a:srgbClr val="1B1C1D"/>
                </a:solidFill>
              </a:rPr>
              <a:t> encompasses the data, content, and transactional services we provide. </a:t>
            </a:r>
            <a:r>
              <a:rPr lang="en" b="1">
                <a:solidFill>
                  <a:srgbClr val="1B1C1D"/>
                </a:solidFill>
              </a:rPr>
              <a:t>'How'</a:t>
            </a:r>
            <a:r>
              <a:rPr lang="en">
                <a:solidFill>
                  <a:srgbClr val="1B1C1D"/>
                </a:solidFill>
              </a:rPr>
              <a:t> refers to the methodologies like software development, agile, and user experience design that bring services to life. The </a:t>
            </a:r>
            <a:r>
              <a:rPr lang="en" b="1">
                <a:solidFill>
                  <a:srgbClr val="1B1C1D"/>
                </a:solidFill>
              </a:rPr>
              <a:t>'Where'</a:t>
            </a:r>
            <a:r>
              <a:rPr lang="en">
                <a:solidFill>
                  <a:srgbClr val="1B1C1D"/>
                </a:solidFill>
              </a:rPr>
              <a:t> covers platforms like websites, mobile apps, social media, and the cloud. Finally, the </a:t>
            </a:r>
            <a:r>
              <a:rPr lang="en" b="1">
                <a:solidFill>
                  <a:srgbClr val="1B1C1D"/>
                </a:solidFill>
              </a:rPr>
              <a:t>'Why'</a:t>
            </a:r>
            <a:r>
              <a:rPr lang="en">
                <a:solidFill>
                  <a:srgbClr val="1B1C1D"/>
                </a:solidFill>
              </a:rPr>
              <a:t> clarifies our purpose: providing digital information or services and leveraging data. At the core, 'Digital Services' integrates all these aspects for a cohesive digital experience for users.</a:t>
            </a:r>
            <a:endParaRPr>
              <a:solidFill>
                <a:srgbClr val="1B1C1D"/>
              </a:solidFill>
            </a:endParaRPr>
          </a:p>
          <a:p>
            <a:pPr marL="0" lvl="0" indent="0" algn="l" rtl="0">
              <a:spcBef>
                <a:spcPts val="1200"/>
              </a:spcBef>
              <a:spcAft>
                <a:spcPts val="0"/>
              </a:spcAft>
              <a:buNone/>
            </a:pPr>
            <a:endParaRPr/>
          </a:p>
        </p:txBody>
      </p:sp>
      <p:sp>
        <p:nvSpPr>
          <p:cNvPr id="510" name="Google Shape;510;g34221800990_4_43: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
        <p:cNvGrpSpPr/>
        <p:nvPr/>
      </p:nvGrpSpPr>
      <p:grpSpPr>
        <a:xfrm>
          <a:off x="0" y="0"/>
          <a:ext cx="0" cy="0"/>
          <a:chOff x="0" y="0"/>
          <a:chExt cx="0" cy="0"/>
        </a:xfrm>
      </p:grpSpPr>
      <p:sp>
        <p:nvSpPr>
          <p:cNvPr id="969" name="Google Shape;969;g368766d9caf_0_4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0" name="Google Shape;970;g368766d9caf_0_4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Once a contract is in place, how the work gets done matters just as much. Collaboration models shape the delivery approach. Staff augmentation gives you talent support, full-team delivery gives you a turnkey product, and hybrid teams let federal and vendor staff collaborate closely. Many digital service projects benefit from the shared accountability and learning that hybrid teams provide.</a:t>
            </a:r>
            <a:endParaRPr b="1">
              <a:solidFill>
                <a:schemeClr val="dk1"/>
              </a:solidFill>
            </a:endParaRPr>
          </a:p>
        </p:txBody>
      </p:sp>
      <p:sp>
        <p:nvSpPr>
          <p:cNvPr id="971" name="Google Shape;971;g368766d9caf_0_4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368766d9caf_0_5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8" name="Google Shape;978;g368766d9caf_0_5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These examples show what hybrid collaboration looks like in the real world. It’s not just about who’s doing what—it’s about creating the right mix of capabilities across both vendor and federal staff. The most successful projects define roles clearly, maintain strong communication, and align around shared outcomes. As a contracting officer, you help set the stage for this alignment through the structure and terms of the acquisition.</a:t>
            </a:r>
            <a:endParaRPr b="1">
              <a:solidFill>
                <a:schemeClr val="dk1"/>
              </a:solidFill>
            </a:endParaRPr>
          </a:p>
        </p:txBody>
      </p:sp>
      <p:sp>
        <p:nvSpPr>
          <p:cNvPr id="979" name="Google Shape;979;g368766d9caf_0_5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71</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
        <p:cNvGrpSpPr/>
        <p:nvPr/>
      </p:nvGrpSpPr>
      <p:grpSpPr>
        <a:xfrm>
          <a:off x="0" y="0"/>
          <a:ext cx="0" cy="0"/>
          <a:chOff x="0" y="0"/>
          <a:chExt cx="0" cy="0"/>
        </a:xfrm>
      </p:grpSpPr>
      <p:sp>
        <p:nvSpPr>
          <p:cNvPr id="985" name="Google Shape;985;g360f98a9c26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 name="Google Shape;986;g360f98a9c26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367e9928253_0_19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2" name="Google Shape;992;g367e9928253_0_19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This module is where digital service tech and acquisition intersect. You don’t need to become a tech expert—but you do need to understand enough to shape smart, mission-aligned contracts.</a:t>
            </a:r>
            <a:endParaRPr/>
          </a:p>
        </p:txBody>
      </p:sp>
      <p:sp>
        <p:nvSpPr>
          <p:cNvPr id="993" name="Google Shape;993;g367e9928253_0_19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73</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367e9928253_0_15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0" name="Google Shape;1000;g367e9928253_0_15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Understanding these fundamentals helps you write better RFPs, evaluate vendor capabilities, and protect your agency’s mission.</a:t>
            </a:r>
            <a:endParaRPr/>
          </a:p>
        </p:txBody>
      </p:sp>
      <p:sp>
        <p:nvSpPr>
          <p:cNvPr id="1001" name="Google Shape;1001;g367e9928253_0_15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74</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367e9928253_0_29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8" name="Google Shape;1008;g367e9928253_0_29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9" name="Google Shape;1009;g367e9928253_0_29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75</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3634d1e63c3_1_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4" name="Google Shape;1014;g3634d1e63c3_1_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r>
              <a:rPr lang="en" sz="1200">
                <a:solidFill>
                  <a:srgbClr val="1B1B1B"/>
                </a:solidFill>
                <a:latin typeface="Nunito"/>
                <a:ea typeface="Nunito"/>
                <a:cs typeface="Nunito"/>
                <a:sym typeface="Nunito"/>
              </a:rPr>
              <a:t>:</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Operational or performance data (e.g., contract timelines, spending data)</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Market research data (e.g., past awards, vendor capabilities)</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End user feedback or service delivery metrics</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Procurement data (e.g., FPDS-NG, SAM.gov)</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Use of structured vs. unstructured data</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Data visibility and accessibility challenges</a:t>
            </a:r>
            <a:endParaRPr sz="1200">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15" name="Google Shape;1015;g3634d1e63c3_1_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76</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367e9928253_0_2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g367e9928253_0_2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Introduce the basics and connect data types to everyday procurement documentation. Emphasize that acquisition professionals often manage and make decisions based on these different forms of data.</a:t>
            </a:r>
            <a:endParaRPr/>
          </a:p>
        </p:txBody>
      </p:sp>
      <p:sp>
        <p:nvSpPr>
          <p:cNvPr id="1024" name="Google Shape;1024;g367e9928253_0_2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77</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367e9928253_0_26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1" name="Google Shape;1031;g367e9928253_0_26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Introduce these terms as “buzzwords” that COs will hear in solicitations and proposals. Encourage COs not to ignore them—understanding these concepts helps in evaluating vendor claims and identifying red flags.</a:t>
            </a:r>
            <a:endParaRPr/>
          </a:p>
        </p:txBody>
      </p:sp>
      <p:sp>
        <p:nvSpPr>
          <p:cNvPr id="1032" name="Google Shape;1032;g367e9928253_0_26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78</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367e9928253_0_2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9" name="Google Shape;1039;g367e9928253_0_2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Stress that contracting officers are both data stewards and users. They must understand what data can be shared, what must be protected, and how to build appropriate protections into contracts.</a:t>
            </a:r>
            <a:endParaRPr/>
          </a:p>
        </p:txBody>
      </p:sp>
      <p:sp>
        <p:nvSpPr>
          <p:cNvPr id="1040" name="Google Shape;1040;g367e9928253_0_2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360f98a9c26_0_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8" name="Google Shape;518;g360f98a9c26_0_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 This USCIS example highlights how digital transformation can improve experience, efficiency, and outcomes. Think about how procurement supports transitions like this through contracts and tools.</a:t>
            </a:r>
            <a:endParaRPr/>
          </a:p>
          <a:p>
            <a:pPr marL="0" lvl="0" indent="0" algn="l" rtl="0">
              <a:spcBef>
                <a:spcPts val="0"/>
              </a:spcBef>
              <a:spcAft>
                <a:spcPts val="0"/>
              </a:spcAft>
              <a:buNone/>
            </a:pPr>
            <a:endParaRPr/>
          </a:p>
        </p:txBody>
      </p:sp>
      <p:sp>
        <p:nvSpPr>
          <p:cNvPr id="519" name="Google Shape;519;g360f98a9c26_0_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3634d1e63c3_1_1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7" name="Google Shape;1047;g3634d1e63c3_1_1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r>
              <a:rPr lang="en" sz="1200">
                <a:solidFill>
                  <a:srgbClr val="1B1B1B"/>
                </a:solidFill>
                <a:latin typeface="Nunito"/>
                <a:ea typeface="Nunito"/>
                <a:cs typeface="Nunito"/>
                <a:sym typeface="Nunito"/>
              </a:rPr>
              <a:t>:</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How will data be stored, accessed, and shared?</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Who owns the data (vendor vs. agency)?</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Data interoperability and portability</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Compliance with data standards (e.g., metadata tagging, privacy rules)</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Use of analytics or dashboards for monitoring</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or classification of data</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48" name="Google Shape;1048;g3634d1e63c3_1_1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80</a:t>
            </a:fld>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362316da2b7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6" name="Google Shape;1056;g362316da2b7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7" name="Google Shape;1057;g362316da2b7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81</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367e9928253_0_30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2" name="Google Shape;1062;g367e9928253_0_30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Emphasize that understanding development methods helps COs evaluate project progress, contract types, and vendor capabilities.</a:t>
            </a:r>
            <a:endParaRPr/>
          </a:p>
        </p:txBody>
      </p:sp>
      <p:sp>
        <p:nvSpPr>
          <p:cNvPr id="1063" name="Google Shape;1063;g367e9928253_0_30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82</a:t>
            </a:fld>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3634d1e63c3_1_2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0" name="Google Shape;1070;g3634d1e63c3_1_2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Flexibility vs. scope definition tension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Measuring performance or value in agile terms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Incremental delivery and payment structuring</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Difficulty aligning agile with traditional FAR-based contracting</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Clarity in roles/responsibilities during sprints</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71" name="Google Shape;1071;g3634d1e63c3_1_2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83</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362316da2b7_0_1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9" name="Google Shape;1079;g362316da2b7_0_1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0" name="Google Shape;1080;g362316da2b7_0_1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84</a:t>
            </a:fld>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362316da2b7_0_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7" name="Google Shape;1087;g362316da2b7_0_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COs should ensure vendors include testing and update processes in proposals—updates aren’t optional; they’re ongoing.</a:t>
            </a:r>
            <a:endParaRPr/>
          </a:p>
        </p:txBody>
      </p:sp>
      <p:sp>
        <p:nvSpPr>
          <p:cNvPr id="1088" name="Google Shape;1088;g362316da2b7_0_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85</a:t>
            </a:fld>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
        <p:cNvGrpSpPr/>
        <p:nvPr/>
      </p:nvGrpSpPr>
      <p:grpSpPr>
        <a:xfrm>
          <a:off x="0" y="0"/>
          <a:ext cx="0" cy="0"/>
          <a:chOff x="0" y="0"/>
          <a:chExt cx="0" cy="0"/>
        </a:xfrm>
      </p:grpSpPr>
      <p:sp>
        <p:nvSpPr>
          <p:cNvPr id="1094" name="Google Shape;1094;g3634d1e63c3_1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5" name="Google Shape;1095;g3634d1e63c3_1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Faster bug fixes and security patches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Enables user feedback integration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Increased transparency of progress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Automated testing and deployment pipelines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Procurement alignment challenges with frequent delivery</a:t>
            </a:r>
            <a:endParaRPr sz="1200">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96" name="Google Shape;1096;g3634d1e63c3_1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86</a:t>
            </a:fld>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
        <p:cNvGrpSpPr/>
        <p:nvPr/>
      </p:nvGrpSpPr>
      <p:grpSpPr>
        <a:xfrm>
          <a:off x="0" y="0"/>
          <a:ext cx="0" cy="0"/>
          <a:chOff x="0" y="0"/>
          <a:chExt cx="0" cy="0"/>
        </a:xfrm>
      </p:grpSpPr>
      <p:sp>
        <p:nvSpPr>
          <p:cNvPr id="1103" name="Google Shape;1103;g367e9928253_0_32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4" name="Google Shape;1104;g367e9928253_0_32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Draw parallels to physical procurement—just like you’d want a parts list for a vehicle or hardware, you need a parts list for software too.</a:t>
            </a:r>
            <a:endParaRPr/>
          </a:p>
        </p:txBody>
      </p:sp>
      <p:sp>
        <p:nvSpPr>
          <p:cNvPr id="1105" name="Google Shape;1105;g367e9928253_0_32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87</a:t>
            </a:fld>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3634d1e63c3_1_3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4" name="Google Shape;1114;g3634d1e63c3_1_3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Supply chain transparency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Identifying vulnerabilities in third-party libraries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Cybersecurity compliance and incident response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Contract requirements for secure development</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115" name="Google Shape;1115;g3634d1e63c3_1_3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88</a:t>
            </a:fld>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362343476f6_0_2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3" name="Google Shape;1123;g362343476f6_0_2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Tip:</a:t>
            </a:r>
            <a:r>
              <a:rPr lang="en">
                <a:solidFill>
                  <a:schemeClr val="dk1"/>
                </a:solidFill>
              </a:rPr>
              <a:t> Licensing isn't just legalese—it affects how flexible, scalable, and maintainable a software investment will be over time.</a:t>
            </a:r>
            <a:endParaRPr/>
          </a:p>
        </p:txBody>
      </p:sp>
      <p:sp>
        <p:nvSpPr>
          <p:cNvPr id="1124" name="Google Shape;1124;g362343476f6_0_2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360f98a9c26_0_5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7" name="Google Shape;527;g360f98a9c26_0_5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Thinking back to the digital service wheel, think about explore who benefits, what the service is, and how it was built, etc. These questions are useful when evaluating or planning digital procurements.</a:t>
            </a:r>
            <a:endParaRPr/>
          </a:p>
        </p:txBody>
      </p:sp>
      <p:sp>
        <p:nvSpPr>
          <p:cNvPr id="528" name="Google Shape;528;g360f98a9c26_0_5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g3634d1e63c3_1_4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3" name="Google Shape;1133;g3634d1e63c3_1_4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Cost savings vs. vendor support availability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Licensing and intellectual property terms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and patching</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Long-term maintenance and portability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Avoiding vendor lock-in</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134" name="Google Shape;1134;g3634d1e63c3_1_4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90</a:t>
            </a:fld>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g367e9928253_0_3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2" name="Google Shape;1142;g367e9928253_0_3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COs don’t just buy software—they shape the systems citizens use. Contracts should support flexibility, inclusion, and evidence-based improvements.</a:t>
            </a:r>
            <a:endParaRPr/>
          </a:p>
        </p:txBody>
      </p:sp>
      <p:sp>
        <p:nvSpPr>
          <p:cNvPr id="1143" name="Google Shape;1143;g367e9928253_0_3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91</a:t>
            </a:fld>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g3634d1e63c3_1_11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0" name="Google Shape;1150;g3634d1e63c3_1_11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endParaRPr/>
          </a:p>
        </p:txBody>
      </p:sp>
      <p:sp>
        <p:nvSpPr>
          <p:cNvPr id="1151" name="Google Shape;1151;g3634d1e63c3_1_11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92</a:t>
            </a:fld>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7"/>
        <p:cNvGrpSpPr/>
        <p:nvPr/>
      </p:nvGrpSpPr>
      <p:grpSpPr>
        <a:xfrm>
          <a:off x="0" y="0"/>
          <a:ext cx="0" cy="0"/>
          <a:chOff x="0" y="0"/>
          <a:chExt cx="0" cy="0"/>
        </a:xfrm>
      </p:grpSpPr>
      <p:sp>
        <p:nvSpPr>
          <p:cNvPr id="1158" name="Google Shape;1158;g3634d1e63c3_1_13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9" name="Google Shape;1159;g3634d1e63c3_1_13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endParaRPr/>
          </a:p>
        </p:txBody>
      </p:sp>
      <p:sp>
        <p:nvSpPr>
          <p:cNvPr id="1160" name="Google Shape;1160;g3634d1e63c3_1_13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93</a:t>
            </a:fld>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
        <p:cNvGrpSpPr/>
        <p:nvPr/>
      </p:nvGrpSpPr>
      <p:grpSpPr>
        <a:xfrm>
          <a:off x="0" y="0"/>
          <a:ext cx="0" cy="0"/>
          <a:chOff x="0" y="0"/>
          <a:chExt cx="0" cy="0"/>
        </a:xfrm>
      </p:grpSpPr>
      <p:sp>
        <p:nvSpPr>
          <p:cNvPr id="1167" name="Google Shape;1167;g3634d1e63c3_1_12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8" name="Google Shape;1168;g3634d1e63c3_1_12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endParaRPr/>
          </a:p>
        </p:txBody>
      </p:sp>
      <p:sp>
        <p:nvSpPr>
          <p:cNvPr id="1169" name="Google Shape;1169;g3634d1e63c3_1_12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94</a:t>
            </a:fld>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3634d1e63c3_1_14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7" name="Google Shape;1177;g3634d1e63c3_1_14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r>
              <a:rPr lang="en"/>
              <a:t>Speaker notes</a:t>
            </a:r>
            <a:endParaRPr/>
          </a:p>
        </p:txBody>
      </p:sp>
      <p:sp>
        <p:nvSpPr>
          <p:cNvPr id="1178" name="Google Shape;1178;g3634d1e63c3_1_14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95</a:t>
            </a:fld>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362343476f6_0_4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6" name="Google Shape;1186;g362343476f6_0_4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7" name="Google Shape;1187;g362343476f6_0_4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96</a:t>
            </a:fld>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362343476f6_0_1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2" name="Google Shape;1192;g362343476f6_0_1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br>
              <a:rPr lang="en" b="1">
                <a:solidFill>
                  <a:schemeClr val="dk1"/>
                </a:solidFill>
              </a:rPr>
            </a:br>
            <a:r>
              <a:rPr lang="en">
                <a:solidFill>
                  <a:schemeClr val="dk1"/>
                </a:solidFill>
              </a:rPr>
              <a:t> Cloud isn’t just about storage—it’s about speed, scalability, and efficiency. These five characteristics help explain why cloud is transforming how agencies manage IT, and why acquisition must evolve too.</a:t>
            </a:r>
            <a:endParaRPr>
              <a:solidFill>
                <a:schemeClr val="dk1"/>
              </a:solidFill>
            </a:endParaRPr>
          </a:p>
          <a:p>
            <a:pPr marL="0" lvl="0" indent="0" algn="l" rtl="0">
              <a:spcBef>
                <a:spcPts val="1200"/>
              </a:spcBef>
              <a:spcAft>
                <a:spcPts val="0"/>
              </a:spcAft>
              <a:buNone/>
            </a:pPr>
            <a:endParaRPr/>
          </a:p>
        </p:txBody>
      </p:sp>
      <p:sp>
        <p:nvSpPr>
          <p:cNvPr id="1193" name="Google Shape;1193;g362343476f6_0_1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97</a:t>
            </a:fld>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3634d1e63c3_1_5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2" name="Google Shape;1202;g3634d1e63c3_1_5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Mission-critical needs vs. scalability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Cost models (pay-as-you-go vs. fixed infrastructure)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Flexibility and speed of deployment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requirements and data classification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Internal capacity for managing cloud services</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03" name="Google Shape;1203;g3634d1e63c3_1_5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98</a:t>
            </a:fld>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g362343476f6_0_8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1" name="Google Shape;1211;g362343476f6_0_8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Procurement must reflect both deployment and service models. Your contract might involve SaaS with shared hosting or PaaS tools hosted in a hybrid cloud. Know the differences—this affects pricing, security, and compliance.</a:t>
            </a:r>
            <a:endParaRPr/>
          </a:p>
        </p:txBody>
      </p:sp>
      <p:sp>
        <p:nvSpPr>
          <p:cNvPr id="1212" name="Google Shape;1212;g362343476f6_0_8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Generated Slide 1_1_1_F">
  <p:cSld name="TITLE_AND_BODY_2_1_1_1_1_1_1_1">
    <p:spTree>
      <p:nvGrpSpPr>
        <p:cNvPr id="1" name="Shape 124"/>
        <p:cNvGrpSpPr/>
        <p:nvPr/>
      </p:nvGrpSpPr>
      <p:grpSpPr>
        <a:xfrm>
          <a:off x="0" y="0"/>
          <a:ext cx="0" cy="0"/>
          <a:chOff x="0" y="0"/>
          <a:chExt cx="0" cy="0"/>
        </a:xfrm>
      </p:grpSpPr>
      <p:sp>
        <p:nvSpPr>
          <p:cNvPr id="125" name="Google Shape;125;p13"/>
          <p:cNvSpPr/>
          <p:nvPr/>
        </p:nvSpPr>
        <p:spPr>
          <a:xfrm>
            <a:off x="228600" y="228600"/>
            <a:ext cx="8686800" cy="4686300"/>
          </a:xfrm>
          <a:prstGeom prst="roundRect">
            <a:avLst>
              <a:gd name="adj" fmla="val 612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a:spLocks noGrp="1"/>
          </p:cNvSpPr>
          <p:nvPr>
            <p:ph type="pic" idx="2"/>
          </p:nvPr>
        </p:nvSpPr>
        <p:spPr>
          <a:xfrm>
            <a:off x="4626864" y="585216"/>
            <a:ext cx="3968400" cy="3968400"/>
          </a:xfrm>
          <a:prstGeom prst="rect">
            <a:avLst/>
          </a:prstGeom>
          <a:noFill/>
          <a:ln>
            <a:noFill/>
          </a:ln>
        </p:spPr>
      </p:sp>
      <p:sp>
        <p:nvSpPr>
          <p:cNvPr id="127" name="Google Shape;127;p13"/>
          <p:cNvSpPr txBox="1">
            <a:spLocks noGrp="1"/>
          </p:cNvSpPr>
          <p:nvPr>
            <p:ph type="title"/>
          </p:nvPr>
        </p:nvSpPr>
        <p:spPr>
          <a:xfrm>
            <a:off x="557784" y="585216"/>
            <a:ext cx="3712500" cy="932700"/>
          </a:xfrm>
          <a:prstGeom prst="rect">
            <a:avLst/>
          </a:prstGeom>
        </p:spPr>
        <p:txBody>
          <a:bodyPr spcFirstLastPara="1" wrap="square" lIns="0" tIns="0" rIns="0" bIns="0"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28" name="Google Shape;128;p13"/>
          <p:cNvSpPr txBox="1">
            <a:spLocks noGrp="1"/>
          </p:cNvSpPr>
          <p:nvPr>
            <p:ph type="body" idx="1"/>
          </p:nvPr>
        </p:nvSpPr>
        <p:spPr>
          <a:xfrm>
            <a:off x="508525" y="1883625"/>
            <a:ext cx="3761700" cy="2670000"/>
          </a:xfrm>
          <a:prstGeom prst="rect">
            <a:avLst/>
          </a:prstGeom>
        </p:spPr>
        <p:txBody>
          <a:bodyPr spcFirstLastPara="1" wrap="square" lIns="0" tIns="0" rIns="0" bIns="0"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351">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Generated Slide 1_1_1_B">
  <p:cSld name="TITLE_AND_BODY_2_1_1_1">
    <p:spTree>
      <p:nvGrpSpPr>
        <p:cNvPr id="1" name="Shape 129"/>
        <p:cNvGrpSpPr/>
        <p:nvPr/>
      </p:nvGrpSpPr>
      <p:grpSpPr>
        <a:xfrm>
          <a:off x="0" y="0"/>
          <a:ext cx="0" cy="0"/>
          <a:chOff x="0" y="0"/>
          <a:chExt cx="0" cy="0"/>
        </a:xfrm>
      </p:grpSpPr>
      <p:sp>
        <p:nvSpPr>
          <p:cNvPr id="130" name="Google Shape;130;p14"/>
          <p:cNvSpPr>
            <a:spLocks noGrp="1"/>
          </p:cNvSpPr>
          <p:nvPr>
            <p:ph type="pic" idx="2"/>
          </p:nvPr>
        </p:nvSpPr>
        <p:spPr>
          <a:xfrm>
            <a:off x="4517136" y="475488"/>
            <a:ext cx="4188000" cy="4188000"/>
          </a:xfrm>
          <a:prstGeom prst="roundRect">
            <a:avLst>
              <a:gd name="adj" fmla="val 8475"/>
            </a:avLst>
          </a:prstGeom>
          <a:noFill/>
          <a:ln>
            <a:noFill/>
          </a:ln>
        </p:spPr>
      </p:sp>
      <p:sp>
        <p:nvSpPr>
          <p:cNvPr id="131" name="Google Shape;131;p14"/>
          <p:cNvSpPr txBox="1">
            <a:spLocks noGrp="1"/>
          </p:cNvSpPr>
          <p:nvPr>
            <p:ph type="title"/>
          </p:nvPr>
        </p:nvSpPr>
        <p:spPr>
          <a:xfrm>
            <a:off x="548650" y="576075"/>
            <a:ext cx="3556800" cy="868800"/>
          </a:xfrm>
          <a:prstGeom prst="rect">
            <a:avLst/>
          </a:prstGeom>
        </p:spPr>
        <p:txBody>
          <a:bodyPr spcFirstLastPara="1" wrap="square" lIns="0" tIns="0" rIns="0" bIns="0"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14"/>
          <p:cNvSpPr txBox="1">
            <a:spLocks noGrp="1"/>
          </p:cNvSpPr>
          <p:nvPr>
            <p:ph type="body" idx="1"/>
          </p:nvPr>
        </p:nvSpPr>
        <p:spPr>
          <a:xfrm>
            <a:off x="438912" y="1655064"/>
            <a:ext cx="3666600" cy="2871300"/>
          </a:xfrm>
          <a:prstGeom prst="rect">
            <a:avLst/>
          </a:prstGeom>
        </p:spPr>
        <p:txBody>
          <a:bodyPr spcFirstLastPara="1" wrap="square" lIns="0" tIns="0" rIns="0" bIns="0" anchor="ctr"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cxnSp>
        <p:nvCxnSpPr>
          <p:cNvPr id="133" name="Google Shape;133;p14"/>
          <p:cNvCxnSpPr/>
          <p:nvPr/>
        </p:nvCxnSpPr>
        <p:spPr>
          <a:xfrm>
            <a:off x="530352" y="402336"/>
            <a:ext cx="1059900" cy="0"/>
          </a:xfrm>
          <a:prstGeom prst="straightConnector1">
            <a:avLst/>
          </a:prstGeom>
          <a:noFill/>
          <a:ln w="9525" cap="flat" cmpd="sng">
            <a:solidFill>
              <a:srgbClr val="595959"/>
            </a:solidFill>
            <a:prstDash val="solid"/>
            <a:round/>
            <a:headEnd type="none" w="sm" len="sm"/>
            <a:tailEnd type="none" w="sm" len="sm"/>
          </a:ln>
        </p:spPr>
      </p:cxnSp>
      <p:cxnSp>
        <p:nvCxnSpPr>
          <p:cNvPr id="134" name="Google Shape;134;p14"/>
          <p:cNvCxnSpPr/>
          <p:nvPr/>
        </p:nvCxnSpPr>
        <p:spPr>
          <a:xfrm>
            <a:off x="530352" y="4745736"/>
            <a:ext cx="1059900" cy="0"/>
          </a:xfrm>
          <a:prstGeom prst="straightConnector1">
            <a:avLst/>
          </a:prstGeom>
          <a:noFill/>
          <a:ln w="9525" cap="flat" cmpd="sng">
            <a:solidFill>
              <a:srgbClr val="595959"/>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Generated Slide 1_1_1_H">
  <p:cSld name="TITLE_AND_BODY_2_1_1_1_1_1_1_1_1_1">
    <p:spTree>
      <p:nvGrpSpPr>
        <p:cNvPr id="1" name="Shape 135"/>
        <p:cNvGrpSpPr/>
        <p:nvPr/>
      </p:nvGrpSpPr>
      <p:grpSpPr>
        <a:xfrm>
          <a:off x="0" y="0"/>
          <a:ext cx="0" cy="0"/>
          <a:chOff x="0" y="0"/>
          <a:chExt cx="0" cy="0"/>
        </a:xfrm>
      </p:grpSpPr>
      <p:sp>
        <p:nvSpPr>
          <p:cNvPr id="136" name="Google Shape;136;p15"/>
          <p:cNvSpPr>
            <a:spLocks noGrp="1"/>
          </p:cNvSpPr>
          <p:nvPr>
            <p:ph type="pic" idx="2"/>
          </p:nvPr>
        </p:nvSpPr>
        <p:spPr>
          <a:xfrm>
            <a:off x="548640" y="1554480"/>
            <a:ext cx="2807100" cy="2807100"/>
          </a:xfrm>
          <a:prstGeom prst="roundRect">
            <a:avLst>
              <a:gd name="adj" fmla="val 8343"/>
            </a:avLst>
          </a:prstGeom>
          <a:noFill/>
          <a:ln>
            <a:noFill/>
          </a:ln>
        </p:spPr>
      </p:sp>
      <p:sp>
        <p:nvSpPr>
          <p:cNvPr id="137" name="Google Shape;137;p15"/>
          <p:cNvSpPr txBox="1">
            <a:spLocks noGrp="1"/>
          </p:cNvSpPr>
          <p:nvPr>
            <p:ph type="title"/>
          </p:nvPr>
        </p:nvSpPr>
        <p:spPr>
          <a:xfrm>
            <a:off x="548675" y="603500"/>
            <a:ext cx="7923900" cy="667500"/>
          </a:xfrm>
          <a:prstGeom prst="rect">
            <a:avLst/>
          </a:prstGeom>
        </p:spPr>
        <p:txBody>
          <a:bodyPr spcFirstLastPara="1" wrap="square" lIns="0" tIns="0" rIns="0" bIns="0"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8" name="Google Shape;138;p15"/>
          <p:cNvSpPr txBox="1">
            <a:spLocks noGrp="1"/>
          </p:cNvSpPr>
          <p:nvPr>
            <p:ph type="body" idx="1"/>
          </p:nvPr>
        </p:nvSpPr>
        <p:spPr>
          <a:xfrm>
            <a:off x="3895344" y="1408176"/>
            <a:ext cx="4782300" cy="3090600"/>
          </a:xfrm>
          <a:prstGeom prst="rect">
            <a:avLst/>
          </a:prstGeom>
        </p:spPr>
        <p:txBody>
          <a:bodyPr spcFirstLastPara="1" wrap="square" lIns="0" tIns="0" rIns="0" bIns="0" anchor="ctr"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cxnSp>
        <p:nvCxnSpPr>
          <p:cNvPr id="139" name="Google Shape;139;p15"/>
          <p:cNvCxnSpPr/>
          <p:nvPr/>
        </p:nvCxnSpPr>
        <p:spPr>
          <a:xfrm>
            <a:off x="544200" y="451125"/>
            <a:ext cx="1059900" cy="0"/>
          </a:xfrm>
          <a:prstGeom prst="straightConnector1">
            <a:avLst/>
          </a:prstGeom>
          <a:noFill/>
          <a:ln w="9525" cap="flat" cmpd="sng">
            <a:solidFill>
              <a:srgbClr val="595959"/>
            </a:solidFill>
            <a:prstDash val="solid"/>
            <a:round/>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144"/>
        <p:cNvGrpSpPr/>
        <p:nvPr/>
      </p:nvGrpSpPr>
      <p:grpSpPr>
        <a:xfrm>
          <a:off x="0" y="0"/>
          <a:ext cx="0" cy="0"/>
          <a:chOff x="0" y="0"/>
          <a:chExt cx="0" cy="0"/>
        </a:xfrm>
      </p:grpSpPr>
      <p:sp>
        <p:nvSpPr>
          <p:cNvPr id="145" name="Google Shape;145;p1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6" name="Google Shape;146;p1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147" name="Google Shape;147;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0" name="Google Shape;15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151"/>
        <p:cNvGrpSpPr/>
        <p:nvPr/>
      </p:nvGrpSpPr>
      <p:grpSpPr>
        <a:xfrm>
          <a:off x="0" y="0"/>
          <a:ext cx="0" cy="0"/>
          <a:chOff x="0" y="0"/>
          <a:chExt cx="0" cy="0"/>
        </a:xfrm>
      </p:grpSpPr>
      <p:sp>
        <p:nvSpPr>
          <p:cNvPr id="152" name="Google Shape;15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54" name="Google Shape;15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_1">
    <p:spTree>
      <p:nvGrpSpPr>
        <p:cNvPr id="1" name="Shape 155"/>
        <p:cNvGrpSpPr/>
        <p:nvPr/>
      </p:nvGrpSpPr>
      <p:grpSpPr>
        <a:xfrm>
          <a:off x="0" y="0"/>
          <a:ext cx="0" cy="0"/>
          <a:chOff x="0" y="0"/>
          <a:chExt cx="0" cy="0"/>
        </a:xfrm>
      </p:grpSpPr>
      <p:sp>
        <p:nvSpPr>
          <p:cNvPr id="156" name="Google Shape;15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2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58" name="Google Shape;158;p20"/>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59" name="Google Shape;15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2" name="Google Shape;16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163"/>
        <p:cNvGrpSpPr/>
        <p:nvPr/>
      </p:nvGrpSpPr>
      <p:grpSpPr>
        <a:xfrm>
          <a:off x="0" y="0"/>
          <a:ext cx="0" cy="0"/>
          <a:chOff x="0" y="0"/>
          <a:chExt cx="0" cy="0"/>
        </a:xfrm>
      </p:grpSpPr>
      <p:sp>
        <p:nvSpPr>
          <p:cNvPr id="164" name="Google Shape;164;p22"/>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65" name="Google Shape;165;p22"/>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66" name="Google Shape;16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69" name="Google Shape;169;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
    <p:spTree>
      <p:nvGrpSpPr>
        <p:cNvPr id="1" name="Shape 170"/>
        <p:cNvGrpSpPr/>
        <p:nvPr/>
      </p:nvGrpSpPr>
      <p:grpSpPr>
        <a:xfrm>
          <a:off x="0" y="0"/>
          <a:ext cx="0" cy="0"/>
          <a:chOff x="0" y="0"/>
          <a:chExt cx="0" cy="0"/>
        </a:xfrm>
      </p:grpSpPr>
      <p:sp>
        <p:nvSpPr>
          <p:cNvPr id="171" name="Google Shape;171;p2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4"/>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3" name="Google Shape;173;p24"/>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174" name="Google Shape;174;p24"/>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23850">
              <a:spcBef>
                <a:spcPts val="0"/>
              </a:spcBef>
              <a:spcAft>
                <a:spcPts val="0"/>
              </a:spcAft>
              <a:buClr>
                <a:schemeClr val="lt1"/>
              </a:buClr>
              <a:buSzPts val="15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1150">
              <a:spcBef>
                <a:spcPts val="0"/>
              </a:spcBef>
              <a:spcAft>
                <a:spcPts val="0"/>
              </a:spcAft>
              <a:buClr>
                <a:schemeClr val="lt1"/>
              </a:buClr>
              <a:buSzPts val="13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2100">
              <a:spcBef>
                <a:spcPts val="0"/>
              </a:spcBef>
              <a:spcAft>
                <a:spcPts val="0"/>
              </a:spcAft>
              <a:buClr>
                <a:schemeClr val="lt1"/>
              </a:buClr>
              <a:buSzPts val="1000"/>
              <a:buChar char="■"/>
              <a:defRPr>
                <a:solidFill>
                  <a:schemeClr val="lt1"/>
                </a:solidFill>
              </a:defRPr>
            </a:lvl6pPr>
            <a:lvl7pPr marL="3200400" lvl="6" indent="-285750">
              <a:spcBef>
                <a:spcPts val="0"/>
              </a:spcBef>
              <a:spcAft>
                <a:spcPts val="0"/>
              </a:spcAft>
              <a:buClr>
                <a:schemeClr val="lt1"/>
              </a:buClr>
              <a:buSzPts val="9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3050">
              <a:spcBef>
                <a:spcPts val="0"/>
              </a:spcBef>
              <a:spcAft>
                <a:spcPts val="0"/>
              </a:spcAft>
              <a:buClr>
                <a:schemeClr val="lt1"/>
              </a:buClr>
              <a:buSzPts val="700"/>
              <a:buChar char="■"/>
              <a:defRPr>
                <a:solidFill>
                  <a:schemeClr val="lt1"/>
                </a:solidFill>
              </a:defRPr>
            </a:lvl9pPr>
          </a:lstStyle>
          <a:p>
            <a:endParaRPr/>
          </a:p>
        </p:txBody>
      </p:sp>
      <p:sp>
        <p:nvSpPr>
          <p:cNvPr id="175" name="Google Shape;175;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176"/>
        <p:cNvGrpSpPr/>
        <p:nvPr/>
      </p:nvGrpSpPr>
      <p:grpSpPr>
        <a:xfrm>
          <a:off x="0" y="0"/>
          <a:ext cx="0" cy="0"/>
          <a:chOff x="0" y="0"/>
          <a:chExt cx="0" cy="0"/>
        </a:xfrm>
      </p:grpSpPr>
      <p:sp>
        <p:nvSpPr>
          <p:cNvPr id="177" name="Google Shape;177;p25"/>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500"/>
              <a:buNone/>
              <a:defRPr/>
            </a:lvl1pPr>
          </a:lstStyle>
          <a:p>
            <a:endParaRPr/>
          </a:p>
        </p:txBody>
      </p:sp>
      <p:sp>
        <p:nvSpPr>
          <p:cNvPr id="178" name="Google Shape;178;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179"/>
        <p:cNvGrpSpPr/>
        <p:nvPr/>
      </p:nvGrpSpPr>
      <p:grpSpPr>
        <a:xfrm>
          <a:off x="0" y="0"/>
          <a:ext cx="0" cy="0"/>
          <a:chOff x="0" y="0"/>
          <a:chExt cx="0" cy="0"/>
        </a:xfrm>
      </p:grpSpPr>
      <p:sp>
        <p:nvSpPr>
          <p:cNvPr id="180" name="Google Shape;180;p26"/>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81" name="Google Shape;181;p2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23850" algn="ctr">
              <a:spcBef>
                <a:spcPts val="0"/>
              </a:spcBef>
              <a:spcAft>
                <a:spcPts val="0"/>
              </a:spcAft>
              <a:buSzPts val="1500"/>
              <a:buChar char="●"/>
              <a:defRPr/>
            </a:lvl1pPr>
            <a:lvl2pPr marL="914400" lvl="1" indent="-317500" algn="ctr">
              <a:spcBef>
                <a:spcPts val="0"/>
              </a:spcBef>
              <a:spcAft>
                <a:spcPts val="0"/>
              </a:spcAft>
              <a:buSzPts val="1400"/>
              <a:buChar char="○"/>
              <a:defRPr/>
            </a:lvl2pPr>
            <a:lvl3pPr marL="1371600" lvl="2" indent="-311150" algn="ctr">
              <a:spcBef>
                <a:spcPts val="0"/>
              </a:spcBef>
              <a:spcAft>
                <a:spcPts val="0"/>
              </a:spcAft>
              <a:buSzPts val="1300"/>
              <a:buChar char="■"/>
              <a:defRPr/>
            </a:lvl3pPr>
            <a:lvl4pPr marL="1828800" lvl="3" indent="-304800" algn="ctr">
              <a:spcBef>
                <a:spcPts val="0"/>
              </a:spcBef>
              <a:spcAft>
                <a:spcPts val="0"/>
              </a:spcAft>
              <a:buSzPts val="1200"/>
              <a:buChar char="●"/>
              <a:defRPr/>
            </a:lvl4pPr>
            <a:lvl5pPr marL="2286000" lvl="4" indent="-298450" algn="ctr">
              <a:spcBef>
                <a:spcPts val="0"/>
              </a:spcBef>
              <a:spcAft>
                <a:spcPts val="0"/>
              </a:spcAft>
              <a:buSzPts val="1100"/>
              <a:buChar char="○"/>
              <a:defRPr/>
            </a:lvl5pPr>
            <a:lvl6pPr marL="2743200" lvl="5" indent="-292100" algn="ctr">
              <a:spcBef>
                <a:spcPts val="0"/>
              </a:spcBef>
              <a:spcAft>
                <a:spcPts val="0"/>
              </a:spcAft>
              <a:buSzPts val="1000"/>
              <a:buChar char="■"/>
              <a:defRPr/>
            </a:lvl6pPr>
            <a:lvl7pPr marL="3200400" lvl="6" indent="-285750" algn="ctr">
              <a:spcBef>
                <a:spcPts val="0"/>
              </a:spcBef>
              <a:spcAft>
                <a:spcPts val="0"/>
              </a:spcAft>
              <a:buSzPts val="900"/>
              <a:buChar char="●"/>
              <a:defRPr/>
            </a:lvl7pPr>
            <a:lvl8pPr marL="3657600" lvl="7" indent="-279400" algn="ctr">
              <a:spcBef>
                <a:spcPts val="0"/>
              </a:spcBef>
              <a:spcAft>
                <a:spcPts val="0"/>
              </a:spcAft>
              <a:buSzPts val="800"/>
              <a:buChar char="○"/>
              <a:defRPr/>
            </a:lvl8pPr>
            <a:lvl9pPr marL="4114800" lvl="8" indent="-273050" algn="ctr">
              <a:spcBef>
                <a:spcPts val="0"/>
              </a:spcBef>
              <a:spcAft>
                <a:spcPts val="0"/>
              </a:spcAft>
              <a:buSzPts val="700"/>
              <a:buChar char="■"/>
              <a:defRPr/>
            </a:lvl9pPr>
          </a:lstStyle>
          <a:p>
            <a:endParaRPr/>
          </a:p>
        </p:txBody>
      </p:sp>
      <p:sp>
        <p:nvSpPr>
          <p:cNvPr id="182" name="Google Shape;182;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p:cSld name="BLANK_2">
    <p:spTree>
      <p:nvGrpSpPr>
        <p:cNvPr id="1" name="Shape 183"/>
        <p:cNvGrpSpPr/>
        <p:nvPr/>
      </p:nvGrpSpPr>
      <p:grpSpPr>
        <a:xfrm>
          <a:off x="0" y="0"/>
          <a:ext cx="0" cy="0"/>
          <a:chOff x="0" y="0"/>
          <a:chExt cx="0" cy="0"/>
        </a:xfrm>
      </p:grpSpPr>
      <p:sp>
        <p:nvSpPr>
          <p:cNvPr id="184" name="Google Shape;184;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185"/>
        <p:cNvGrpSpPr/>
        <p:nvPr/>
      </p:nvGrpSpPr>
      <p:grpSpPr>
        <a:xfrm>
          <a:off x="0" y="0"/>
          <a:ext cx="0" cy="0"/>
          <a:chOff x="0" y="0"/>
          <a:chExt cx="0" cy="0"/>
        </a:xfrm>
      </p:grpSpPr>
      <p:sp>
        <p:nvSpPr>
          <p:cNvPr id="186" name="Google Shape;186;p28"/>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7" name="Google Shape;187;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88" name="Google Shape;188;p28"/>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89" name="Google Shape;189;p28"/>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0" name="Google Shape;190;p28"/>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1" name="Google Shape;191;p28"/>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2" name="Google Shape;192;p28"/>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3" name="Google Shape;193;p28"/>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194"/>
        <p:cNvGrpSpPr/>
        <p:nvPr/>
      </p:nvGrpSpPr>
      <p:grpSpPr>
        <a:xfrm>
          <a:off x="0" y="0"/>
          <a:ext cx="0" cy="0"/>
          <a:chOff x="0" y="0"/>
          <a:chExt cx="0" cy="0"/>
        </a:xfrm>
      </p:grpSpPr>
      <p:sp>
        <p:nvSpPr>
          <p:cNvPr id="195" name="Google Shape;195;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6" name="Google Shape;196;p29"/>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97" name="Google Shape;197;p29"/>
          <p:cNvSpPr>
            <a:spLocks noGrp="1"/>
          </p:cNvSpPr>
          <p:nvPr>
            <p:ph type="pic" idx="2"/>
          </p:nvPr>
        </p:nvSpPr>
        <p:spPr>
          <a:xfrm>
            <a:off x="4992024" y="1152775"/>
            <a:ext cx="3840300" cy="3416400"/>
          </a:xfrm>
          <a:prstGeom prst="rect">
            <a:avLst/>
          </a:prstGeom>
          <a:noFill/>
          <a:ln>
            <a:noFill/>
          </a:ln>
        </p:spPr>
      </p:sp>
      <p:sp>
        <p:nvSpPr>
          <p:cNvPr id="198" name="Google Shape;198;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wo big ideas">
  <p:cSld name="CUSTOM_1_1">
    <p:spTree>
      <p:nvGrpSpPr>
        <p:cNvPr id="1" name="Shape 199"/>
        <p:cNvGrpSpPr/>
        <p:nvPr/>
      </p:nvGrpSpPr>
      <p:grpSpPr>
        <a:xfrm>
          <a:off x="0" y="0"/>
          <a:ext cx="0" cy="0"/>
          <a:chOff x="0" y="0"/>
          <a:chExt cx="0" cy="0"/>
        </a:xfrm>
      </p:grpSpPr>
      <p:sp>
        <p:nvSpPr>
          <p:cNvPr id="200" name="Google Shape;200;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01" name="Google Shape;201;p30"/>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02" name="Google Shape;202;p30"/>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03" name="Google Shape;203;p30"/>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04" name="Google Shape;204;p30"/>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05" name="Google Shape;205;p30"/>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ree big ideas">
  <p:cSld name="CUSTOM_2_2">
    <p:spTree>
      <p:nvGrpSpPr>
        <p:cNvPr id="1" name="Shape 206"/>
        <p:cNvGrpSpPr/>
        <p:nvPr/>
      </p:nvGrpSpPr>
      <p:grpSpPr>
        <a:xfrm>
          <a:off x="0" y="0"/>
          <a:ext cx="0" cy="0"/>
          <a:chOff x="0" y="0"/>
          <a:chExt cx="0" cy="0"/>
        </a:xfrm>
      </p:grpSpPr>
      <p:sp>
        <p:nvSpPr>
          <p:cNvPr id="207" name="Google Shape;207;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08" name="Google Shape;208;p31"/>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09" name="Google Shape;209;p31"/>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0" name="Google Shape;210;p31"/>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1" name="Google Shape;211;p31"/>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12" name="Google Shape;212;p31"/>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13" name="Google Shape;213;p31"/>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14" name="Google Shape;214;p31"/>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215"/>
        <p:cNvGrpSpPr/>
        <p:nvPr/>
      </p:nvGrpSpPr>
      <p:grpSpPr>
        <a:xfrm>
          <a:off x="0" y="0"/>
          <a:ext cx="0" cy="0"/>
          <a:chOff x="0" y="0"/>
          <a:chExt cx="0" cy="0"/>
        </a:xfrm>
      </p:grpSpPr>
      <p:sp>
        <p:nvSpPr>
          <p:cNvPr id="216" name="Google Shape;216;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17" name="Google Shape;217;p32"/>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8" name="Google Shape;218;p32"/>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9" name="Google Shape;219;p32"/>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20" name="Google Shape;220;p32"/>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21" name="Google Shape;221;p32"/>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22" name="Google Shape;222;p32"/>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23" name="Google Shape;223;p32"/>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24" name="Google Shape;224;p32"/>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25" name="Google Shape;225;p32"/>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226"/>
        <p:cNvGrpSpPr/>
        <p:nvPr/>
      </p:nvGrpSpPr>
      <p:grpSpPr>
        <a:xfrm>
          <a:off x="0" y="0"/>
          <a:ext cx="0" cy="0"/>
          <a:chOff x="0" y="0"/>
          <a:chExt cx="0" cy="0"/>
        </a:xfrm>
      </p:grpSpPr>
      <p:sp>
        <p:nvSpPr>
          <p:cNvPr id="227" name="Google Shape;227;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8" name="Google Shape;22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29" name="Google Shape;229;p33"/>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230"/>
        <p:cNvGrpSpPr/>
        <p:nvPr/>
      </p:nvGrpSpPr>
      <p:grpSpPr>
        <a:xfrm>
          <a:off x="0" y="0"/>
          <a:ext cx="0" cy="0"/>
          <a:chOff x="0" y="0"/>
          <a:chExt cx="0" cy="0"/>
        </a:xfrm>
      </p:grpSpPr>
      <p:sp>
        <p:nvSpPr>
          <p:cNvPr id="231" name="Google Shape;231;p34"/>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2" name="Google Shape;232;p34"/>
          <p:cNvSpPr>
            <a:spLocks noGrp="1"/>
          </p:cNvSpPr>
          <p:nvPr>
            <p:ph type="pic" idx="2"/>
          </p:nvPr>
        </p:nvSpPr>
        <p:spPr>
          <a:xfrm>
            <a:off x="4804825" y="1133300"/>
            <a:ext cx="4027500" cy="2392800"/>
          </a:xfrm>
          <a:prstGeom prst="rect">
            <a:avLst/>
          </a:prstGeom>
          <a:noFill/>
          <a:ln>
            <a:noFill/>
          </a:ln>
        </p:spPr>
      </p:sp>
      <p:sp>
        <p:nvSpPr>
          <p:cNvPr id="233" name="Google Shape;233;p34"/>
          <p:cNvSpPr>
            <a:spLocks noGrp="1"/>
          </p:cNvSpPr>
          <p:nvPr>
            <p:ph type="pic" idx="3"/>
          </p:nvPr>
        </p:nvSpPr>
        <p:spPr>
          <a:xfrm>
            <a:off x="311725" y="1133300"/>
            <a:ext cx="4027500" cy="2392800"/>
          </a:xfrm>
          <a:prstGeom prst="rect">
            <a:avLst/>
          </a:prstGeom>
          <a:noFill/>
          <a:ln>
            <a:noFill/>
          </a:ln>
        </p:spPr>
      </p:sp>
      <p:sp>
        <p:nvSpPr>
          <p:cNvPr id="234" name="Google Shape;234;p34"/>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5" name="Google Shape;235;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36" name="Google Shape;236;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7" name="Google Shape;237;p34"/>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38" name="Google Shape;238;p34"/>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239"/>
        <p:cNvGrpSpPr/>
        <p:nvPr/>
      </p:nvGrpSpPr>
      <p:grpSpPr>
        <a:xfrm>
          <a:off x="0" y="0"/>
          <a:ext cx="0" cy="0"/>
          <a:chOff x="0" y="0"/>
          <a:chExt cx="0" cy="0"/>
        </a:xfrm>
      </p:grpSpPr>
      <p:sp>
        <p:nvSpPr>
          <p:cNvPr id="240" name="Google Shape;240;p35"/>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1" name="Google Shape;241;p35"/>
          <p:cNvSpPr>
            <a:spLocks noGrp="1"/>
          </p:cNvSpPr>
          <p:nvPr>
            <p:ph type="pic" idx="2"/>
          </p:nvPr>
        </p:nvSpPr>
        <p:spPr>
          <a:xfrm>
            <a:off x="6205225" y="1128325"/>
            <a:ext cx="2627100" cy="2273100"/>
          </a:xfrm>
          <a:prstGeom prst="rect">
            <a:avLst/>
          </a:prstGeom>
          <a:noFill/>
          <a:ln>
            <a:noFill/>
          </a:ln>
        </p:spPr>
      </p:sp>
      <p:sp>
        <p:nvSpPr>
          <p:cNvPr id="242" name="Google Shape;242;p35"/>
          <p:cNvSpPr>
            <a:spLocks noGrp="1"/>
          </p:cNvSpPr>
          <p:nvPr>
            <p:ph type="pic" idx="3"/>
          </p:nvPr>
        </p:nvSpPr>
        <p:spPr>
          <a:xfrm>
            <a:off x="311725" y="1128325"/>
            <a:ext cx="2627100" cy="2273100"/>
          </a:xfrm>
          <a:prstGeom prst="rect">
            <a:avLst/>
          </a:prstGeom>
          <a:noFill/>
          <a:ln>
            <a:noFill/>
          </a:ln>
        </p:spPr>
      </p:sp>
      <p:sp>
        <p:nvSpPr>
          <p:cNvPr id="243" name="Google Shape;243;p35"/>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4" name="Google Shape;244;p35"/>
          <p:cNvSpPr>
            <a:spLocks noGrp="1"/>
          </p:cNvSpPr>
          <p:nvPr>
            <p:ph type="pic" idx="5"/>
          </p:nvPr>
        </p:nvSpPr>
        <p:spPr>
          <a:xfrm>
            <a:off x="3255250" y="1128325"/>
            <a:ext cx="2627100" cy="2273100"/>
          </a:xfrm>
          <a:prstGeom prst="rect">
            <a:avLst/>
          </a:prstGeom>
          <a:noFill/>
          <a:ln>
            <a:noFill/>
          </a:ln>
        </p:spPr>
      </p:sp>
      <p:sp>
        <p:nvSpPr>
          <p:cNvPr id="245" name="Google Shape;245;p35"/>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6" name="Google Shape;246;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47" name="Google Shape;247;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8" name="Google Shape;248;p35"/>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49" name="Google Shape;249;p35"/>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50" name="Google Shape;250;p35"/>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251"/>
        <p:cNvGrpSpPr/>
        <p:nvPr/>
      </p:nvGrpSpPr>
      <p:grpSpPr>
        <a:xfrm>
          <a:off x="0" y="0"/>
          <a:ext cx="0" cy="0"/>
          <a:chOff x="0" y="0"/>
          <a:chExt cx="0" cy="0"/>
        </a:xfrm>
      </p:grpSpPr>
      <p:sp>
        <p:nvSpPr>
          <p:cNvPr id="252" name="Google Shape;252;p36"/>
          <p:cNvSpPr>
            <a:spLocks noGrp="1"/>
          </p:cNvSpPr>
          <p:nvPr>
            <p:ph type="pic" idx="2"/>
          </p:nvPr>
        </p:nvSpPr>
        <p:spPr>
          <a:xfrm>
            <a:off x="311700" y="445025"/>
            <a:ext cx="8520600" cy="4218300"/>
          </a:xfrm>
          <a:prstGeom prst="rect">
            <a:avLst/>
          </a:prstGeom>
          <a:noFill/>
          <a:ln>
            <a:noFill/>
          </a:ln>
        </p:spPr>
      </p:sp>
      <p:sp>
        <p:nvSpPr>
          <p:cNvPr id="253" name="Google Shape;253;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254"/>
        <p:cNvGrpSpPr/>
        <p:nvPr/>
      </p:nvGrpSpPr>
      <p:grpSpPr>
        <a:xfrm>
          <a:off x="0" y="0"/>
          <a:ext cx="0" cy="0"/>
          <a:chOff x="0" y="0"/>
          <a:chExt cx="0" cy="0"/>
        </a:xfrm>
      </p:grpSpPr>
      <p:sp>
        <p:nvSpPr>
          <p:cNvPr id="255" name="Google Shape;255;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56" name="Google Shape;256;p37"/>
          <p:cNvSpPr>
            <a:spLocks noGrp="1"/>
          </p:cNvSpPr>
          <p:nvPr>
            <p:ph type="pic" idx="2"/>
          </p:nvPr>
        </p:nvSpPr>
        <p:spPr>
          <a:xfrm>
            <a:off x="3389600" y="118913"/>
            <a:ext cx="1643700" cy="1535100"/>
          </a:xfrm>
          <a:prstGeom prst="rect">
            <a:avLst/>
          </a:prstGeom>
          <a:noFill/>
          <a:ln>
            <a:noFill/>
          </a:ln>
        </p:spPr>
      </p:sp>
      <p:sp>
        <p:nvSpPr>
          <p:cNvPr id="257" name="Google Shape;257;p37"/>
          <p:cNvSpPr>
            <a:spLocks noGrp="1"/>
          </p:cNvSpPr>
          <p:nvPr>
            <p:ph type="pic" idx="3"/>
          </p:nvPr>
        </p:nvSpPr>
        <p:spPr>
          <a:xfrm>
            <a:off x="5195935" y="118913"/>
            <a:ext cx="1643700" cy="1535100"/>
          </a:xfrm>
          <a:prstGeom prst="rect">
            <a:avLst/>
          </a:prstGeom>
          <a:noFill/>
          <a:ln>
            <a:noFill/>
          </a:ln>
        </p:spPr>
      </p:sp>
      <p:sp>
        <p:nvSpPr>
          <p:cNvPr id="258" name="Google Shape;258;p37"/>
          <p:cNvSpPr>
            <a:spLocks noGrp="1"/>
          </p:cNvSpPr>
          <p:nvPr>
            <p:ph type="pic" idx="4"/>
          </p:nvPr>
        </p:nvSpPr>
        <p:spPr>
          <a:xfrm>
            <a:off x="7002270" y="118913"/>
            <a:ext cx="1643700" cy="1535100"/>
          </a:xfrm>
          <a:prstGeom prst="rect">
            <a:avLst/>
          </a:prstGeom>
          <a:noFill/>
          <a:ln>
            <a:noFill/>
          </a:ln>
        </p:spPr>
      </p:sp>
      <p:sp>
        <p:nvSpPr>
          <p:cNvPr id="259" name="Google Shape;259;p37"/>
          <p:cNvSpPr>
            <a:spLocks noGrp="1"/>
          </p:cNvSpPr>
          <p:nvPr>
            <p:ph type="pic" idx="5"/>
          </p:nvPr>
        </p:nvSpPr>
        <p:spPr>
          <a:xfrm>
            <a:off x="3389588" y="1804212"/>
            <a:ext cx="1643700" cy="1535100"/>
          </a:xfrm>
          <a:prstGeom prst="rect">
            <a:avLst/>
          </a:prstGeom>
          <a:noFill/>
          <a:ln>
            <a:noFill/>
          </a:ln>
        </p:spPr>
      </p:sp>
      <p:sp>
        <p:nvSpPr>
          <p:cNvPr id="260" name="Google Shape;260;p37"/>
          <p:cNvSpPr>
            <a:spLocks noGrp="1"/>
          </p:cNvSpPr>
          <p:nvPr>
            <p:ph type="pic" idx="6"/>
          </p:nvPr>
        </p:nvSpPr>
        <p:spPr>
          <a:xfrm>
            <a:off x="5195922" y="1804212"/>
            <a:ext cx="1643700" cy="1535100"/>
          </a:xfrm>
          <a:prstGeom prst="rect">
            <a:avLst/>
          </a:prstGeom>
          <a:noFill/>
          <a:ln>
            <a:noFill/>
          </a:ln>
        </p:spPr>
      </p:sp>
      <p:sp>
        <p:nvSpPr>
          <p:cNvPr id="261" name="Google Shape;261;p37"/>
          <p:cNvSpPr>
            <a:spLocks noGrp="1"/>
          </p:cNvSpPr>
          <p:nvPr>
            <p:ph type="pic" idx="7"/>
          </p:nvPr>
        </p:nvSpPr>
        <p:spPr>
          <a:xfrm>
            <a:off x="7002257" y="1804212"/>
            <a:ext cx="1643700" cy="1535100"/>
          </a:xfrm>
          <a:prstGeom prst="rect">
            <a:avLst/>
          </a:prstGeom>
          <a:noFill/>
          <a:ln>
            <a:noFill/>
          </a:ln>
        </p:spPr>
      </p:sp>
      <p:sp>
        <p:nvSpPr>
          <p:cNvPr id="262" name="Google Shape;262;p37"/>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3" name="Google Shape;263;p37"/>
          <p:cNvSpPr>
            <a:spLocks noGrp="1"/>
          </p:cNvSpPr>
          <p:nvPr>
            <p:ph type="pic" idx="8"/>
          </p:nvPr>
        </p:nvSpPr>
        <p:spPr>
          <a:xfrm>
            <a:off x="3389588" y="3489487"/>
            <a:ext cx="1643700" cy="1535100"/>
          </a:xfrm>
          <a:prstGeom prst="rect">
            <a:avLst/>
          </a:prstGeom>
          <a:noFill/>
          <a:ln>
            <a:noFill/>
          </a:ln>
        </p:spPr>
      </p:sp>
      <p:sp>
        <p:nvSpPr>
          <p:cNvPr id="264" name="Google Shape;264;p37"/>
          <p:cNvSpPr>
            <a:spLocks noGrp="1"/>
          </p:cNvSpPr>
          <p:nvPr>
            <p:ph type="pic" idx="9"/>
          </p:nvPr>
        </p:nvSpPr>
        <p:spPr>
          <a:xfrm>
            <a:off x="5195922" y="3489487"/>
            <a:ext cx="1643700" cy="1535100"/>
          </a:xfrm>
          <a:prstGeom prst="rect">
            <a:avLst/>
          </a:prstGeom>
          <a:noFill/>
          <a:ln>
            <a:noFill/>
          </a:ln>
        </p:spPr>
      </p:sp>
      <p:sp>
        <p:nvSpPr>
          <p:cNvPr id="265" name="Google Shape;265;p37"/>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p:cSld name="BLANK_1">
    <p:spTree>
      <p:nvGrpSpPr>
        <p:cNvPr id="1" name="Shape 266"/>
        <p:cNvGrpSpPr/>
        <p:nvPr/>
      </p:nvGrpSpPr>
      <p:grpSpPr>
        <a:xfrm>
          <a:off x="0" y="0"/>
          <a:ext cx="0" cy="0"/>
          <a:chOff x="0" y="0"/>
          <a:chExt cx="0" cy="0"/>
        </a:xfrm>
      </p:grpSpPr>
      <p:sp>
        <p:nvSpPr>
          <p:cNvPr id="267" name="Google Shape;267;p38"/>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268" name="Google Shape;268;p38"/>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a:endParaRPr/>
          </a:p>
        </p:txBody>
      </p:sp>
      <p:sp>
        <p:nvSpPr>
          <p:cNvPr id="269" name="Google Shape;269;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37">
          <p15:clr>
            <a:srgbClr val="E46962"/>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Slide" type="secHead">
  <p:cSld name="SECTION_HEADER">
    <p:spTree>
      <p:nvGrpSpPr>
        <p:cNvPr id="1" name="Shape 270"/>
        <p:cNvGrpSpPr/>
        <p:nvPr/>
      </p:nvGrpSpPr>
      <p:grpSpPr>
        <a:xfrm>
          <a:off x="0" y="0"/>
          <a:ext cx="0" cy="0"/>
          <a:chOff x="0" y="0"/>
          <a:chExt cx="0" cy="0"/>
        </a:xfrm>
      </p:grpSpPr>
      <p:sp>
        <p:nvSpPr>
          <p:cNvPr id="271" name="Google Shape;271;p39"/>
          <p:cNvSpPr txBox="1">
            <a:spLocks noGrp="1"/>
          </p:cNvSpPr>
          <p:nvPr>
            <p:ph type="title"/>
          </p:nvPr>
        </p:nvSpPr>
        <p:spPr>
          <a:xfrm>
            <a:off x="632850" y="1124700"/>
            <a:ext cx="7878300" cy="17415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2" name="Google Shape;272;p39"/>
          <p:cNvSpPr txBox="1">
            <a:spLocks noGrp="1"/>
          </p:cNvSpPr>
          <p:nvPr>
            <p:ph type="body" idx="1"/>
          </p:nvPr>
        </p:nvSpPr>
        <p:spPr>
          <a:xfrm>
            <a:off x="4064100" y="4335200"/>
            <a:ext cx="1015800" cy="266100"/>
          </a:xfrm>
          <a:prstGeom prst="rect">
            <a:avLst/>
          </a:prstGeom>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marL="457200" lvl="0" indent="-298450">
              <a:spcBef>
                <a:spcPts val="0"/>
              </a:spcBef>
              <a:spcAft>
                <a:spcPts val="0"/>
              </a:spcAft>
              <a:buSzPts val="1100"/>
              <a:buFont typeface="Barlow Medium"/>
              <a:buChar char="●"/>
              <a:defRPr sz="1100">
                <a:latin typeface="Barlow Medium"/>
                <a:ea typeface="Barlow Medium"/>
                <a:cs typeface="Barlow Medium"/>
                <a:sym typeface="Barlow Medium"/>
              </a:defRPr>
            </a:lvl1pPr>
            <a:lvl2pPr marL="914400" lvl="1" indent="-298450">
              <a:spcBef>
                <a:spcPts val="0"/>
              </a:spcBef>
              <a:spcAft>
                <a:spcPts val="0"/>
              </a:spcAft>
              <a:buSzPts val="1100"/>
              <a:buFont typeface="Barlow Medium"/>
              <a:buChar char="○"/>
              <a:defRPr sz="1100">
                <a:latin typeface="Barlow Medium"/>
                <a:ea typeface="Barlow Medium"/>
                <a:cs typeface="Barlow Medium"/>
                <a:sym typeface="Barlow Medium"/>
              </a:defRPr>
            </a:lvl2pPr>
            <a:lvl3pPr marL="1371600" lvl="2" indent="-298450">
              <a:spcBef>
                <a:spcPts val="0"/>
              </a:spcBef>
              <a:spcAft>
                <a:spcPts val="0"/>
              </a:spcAft>
              <a:buSzPts val="1100"/>
              <a:buFont typeface="Barlow Medium"/>
              <a:buChar char="■"/>
              <a:defRPr sz="1100">
                <a:latin typeface="Barlow Medium"/>
                <a:ea typeface="Barlow Medium"/>
                <a:cs typeface="Barlow Medium"/>
                <a:sym typeface="Barlow Medium"/>
              </a:defRPr>
            </a:lvl3pPr>
            <a:lvl4pPr marL="1828800" lvl="3" indent="-298450">
              <a:spcBef>
                <a:spcPts val="0"/>
              </a:spcBef>
              <a:spcAft>
                <a:spcPts val="0"/>
              </a:spcAft>
              <a:buSzPts val="1100"/>
              <a:buFont typeface="Barlow Medium"/>
              <a:buChar char="●"/>
              <a:defRPr sz="1100">
                <a:latin typeface="Barlow Medium"/>
                <a:ea typeface="Barlow Medium"/>
                <a:cs typeface="Barlow Medium"/>
                <a:sym typeface="Barlow Medium"/>
              </a:defRPr>
            </a:lvl4pPr>
            <a:lvl5pPr marL="2286000" lvl="4" indent="-298450">
              <a:spcBef>
                <a:spcPts val="0"/>
              </a:spcBef>
              <a:spcAft>
                <a:spcPts val="0"/>
              </a:spcAft>
              <a:buSzPts val="1100"/>
              <a:buFont typeface="Barlow Medium"/>
              <a:buChar char="○"/>
              <a:defRPr>
                <a:latin typeface="Barlow Medium"/>
                <a:ea typeface="Barlow Medium"/>
                <a:cs typeface="Barlow Medium"/>
                <a:sym typeface="Barlow Medium"/>
              </a:defRPr>
            </a:lvl5pPr>
            <a:lvl6pPr marL="2743200" lvl="5" indent="-298450">
              <a:spcBef>
                <a:spcPts val="0"/>
              </a:spcBef>
              <a:spcAft>
                <a:spcPts val="0"/>
              </a:spcAft>
              <a:buSzPts val="1100"/>
              <a:buFont typeface="Barlow Medium"/>
              <a:buChar char="■"/>
              <a:defRPr sz="1100">
                <a:latin typeface="Barlow Medium"/>
                <a:ea typeface="Barlow Medium"/>
                <a:cs typeface="Barlow Medium"/>
                <a:sym typeface="Barlow Medium"/>
              </a:defRPr>
            </a:lvl6pPr>
            <a:lvl7pPr marL="3200400" lvl="6" indent="-298450">
              <a:spcBef>
                <a:spcPts val="0"/>
              </a:spcBef>
              <a:spcAft>
                <a:spcPts val="0"/>
              </a:spcAft>
              <a:buSzPts val="1100"/>
              <a:buFont typeface="Barlow Medium"/>
              <a:buChar char="●"/>
              <a:defRPr sz="1100">
                <a:latin typeface="Barlow Medium"/>
                <a:ea typeface="Barlow Medium"/>
                <a:cs typeface="Barlow Medium"/>
                <a:sym typeface="Barlow Medium"/>
              </a:defRPr>
            </a:lvl7pPr>
            <a:lvl8pPr marL="3657600" lvl="7" indent="-298450">
              <a:spcBef>
                <a:spcPts val="0"/>
              </a:spcBef>
              <a:spcAft>
                <a:spcPts val="0"/>
              </a:spcAft>
              <a:buSzPts val="1100"/>
              <a:buFont typeface="Barlow Medium"/>
              <a:buChar char="○"/>
              <a:defRPr sz="1100">
                <a:latin typeface="Barlow Medium"/>
                <a:ea typeface="Barlow Medium"/>
                <a:cs typeface="Barlow Medium"/>
                <a:sym typeface="Barlow Medium"/>
              </a:defRPr>
            </a:lvl8pPr>
            <a:lvl9pPr marL="4114800" lvl="8" indent="-298450">
              <a:spcBef>
                <a:spcPts val="0"/>
              </a:spcBef>
              <a:spcAft>
                <a:spcPts val="0"/>
              </a:spcAft>
              <a:buSzPts val="1100"/>
              <a:buFont typeface="Barlow Medium"/>
              <a:buChar char="■"/>
              <a:defRPr sz="1100">
                <a:latin typeface="Barlow Medium"/>
                <a:ea typeface="Barlow Medium"/>
                <a:cs typeface="Barlow Medium"/>
                <a:sym typeface="Barlow Medium"/>
              </a:defRPr>
            </a:lvl9pPr>
          </a:lstStyle>
          <a:p>
            <a:endParaRPr/>
          </a:p>
        </p:txBody>
      </p:sp>
      <p:sp>
        <p:nvSpPr>
          <p:cNvPr id="273" name="Google Shape;273;p39"/>
          <p:cNvSpPr txBox="1">
            <a:spLocks noGrp="1"/>
          </p:cNvSpPr>
          <p:nvPr>
            <p:ph type="subTitle" idx="2"/>
          </p:nvPr>
        </p:nvSpPr>
        <p:spPr>
          <a:xfrm>
            <a:off x="2857500" y="2902000"/>
            <a:ext cx="3765600" cy="9348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274" name="Google Shape;274;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Agenda / Content" type="tx">
  <p:cSld name="TITLE_AND_BODY">
    <p:bg>
      <p:bgPr>
        <a:solidFill>
          <a:schemeClr val="accent4"/>
        </a:solidFill>
        <a:effectLst/>
      </p:bgPr>
    </p:bg>
    <p:spTree>
      <p:nvGrpSpPr>
        <p:cNvPr id="1" name="Shape 275"/>
        <p:cNvGrpSpPr/>
        <p:nvPr/>
      </p:nvGrpSpPr>
      <p:grpSpPr>
        <a:xfrm>
          <a:off x="0" y="0"/>
          <a:ext cx="0" cy="0"/>
          <a:chOff x="0" y="0"/>
          <a:chExt cx="0" cy="0"/>
        </a:xfrm>
      </p:grpSpPr>
      <p:sp>
        <p:nvSpPr>
          <p:cNvPr id="276" name="Google Shape;276;p40"/>
          <p:cNvSpPr txBox="1">
            <a:spLocks noGrp="1"/>
          </p:cNvSpPr>
          <p:nvPr>
            <p:ph type="subTitle" idx="1"/>
          </p:nvPr>
        </p:nvSpPr>
        <p:spPr>
          <a:xfrm>
            <a:off x="475075" y="309225"/>
            <a:ext cx="3655200" cy="357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a:endParaRPr/>
          </a:p>
        </p:txBody>
      </p:sp>
      <p:sp>
        <p:nvSpPr>
          <p:cNvPr id="277" name="Google Shape;277;p40"/>
          <p:cNvSpPr txBox="1">
            <a:spLocks noGrp="1"/>
          </p:cNvSpPr>
          <p:nvPr>
            <p:ph type="body" idx="2"/>
          </p:nvPr>
        </p:nvSpPr>
        <p:spPr>
          <a:xfrm>
            <a:off x="711097" y="980554"/>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78" name="Google Shape;278;p40"/>
          <p:cNvSpPr txBox="1">
            <a:spLocks noGrp="1"/>
          </p:cNvSpPr>
          <p:nvPr>
            <p:ph type="subTitle" idx="3"/>
          </p:nvPr>
        </p:nvSpPr>
        <p:spPr>
          <a:xfrm>
            <a:off x="1699221" y="980279"/>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79" name="Google Shape;279;p40"/>
          <p:cNvSpPr txBox="1">
            <a:spLocks noGrp="1"/>
          </p:cNvSpPr>
          <p:nvPr>
            <p:ph type="body" idx="4"/>
          </p:nvPr>
        </p:nvSpPr>
        <p:spPr>
          <a:xfrm>
            <a:off x="2285797" y="1226054"/>
            <a:ext cx="1775700" cy="1108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0" name="Google Shape;280;p40"/>
          <p:cNvSpPr txBox="1">
            <a:spLocks noGrp="1"/>
          </p:cNvSpPr>
          <p:nvPr>
            <p:ph type="body" idx="5"/>
          </p:nvPr>
        </p:nvSpPr>
        <p:spPr>
          <a:xfrm>
            <a:off x="711097" y="2222666"/>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81" name="Google Shape;281;p40"/>
          <p:cNvSpPr txBox="1">
            <a:spLocks noGrp="1"/>
          </p:cNvSpPr>
          <p:nvPr>
            <p:ph type="subTitle" idx="6"/>
          </p:nvPr>
        </p:nvSpPr>
        <p:spPr>
          <a:xfrm>
            <a:off x="1699221" y="2222391"/>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82" name="Google Shape;282;p40"/>
          <p:cNvSpPr txBox="1">
            <a:spLocks noGrp="1"/>
          </p:cNvSpPr>
          <p:nvPr>
            <p:ph type="body" idx="7"/>
          </p:nvPr>
        </p:nvSpPr>
        <p:spPr>
          <a:xfrm>
            <a:off x="2285797" y="2468166"/>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3" name="Google Shape;283;p40"/>
          <p:cNvSpPr txBox="1">
            <a:spLocks noGrp="1"/>
          </p:cNvSpPr>
          <p:nvPr>
            <p:ph type="body" idx="8"/>
          </p:nvPr>
        </p:nvSpPr>
        <p:spPr>
          <a:xfrm>
            <a:off x="711097" y="3219093"/>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84" name="Google Shape;284;p40"/>
          <p:cNvSpPr txBox="1">
            <a:spLocks noGrp="1"/>
          </p:cNvSpPr>
          <p:nvPr>
            <p:ph type="subTitle" idx="9"/>
          </p:nvPr>
        </p:nvSpPr>
        <p:spPr>
          <a:xfrm>
            <a:off x="1699221" y="3218818"/>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85" name="Google Shape;285;p40"/>
          <p:cNvSpPr txBox="1">
            <a:spLocks noGrp="1"/>
          </p:cNvSpPr>
          <p:nvPr>
            <p:ph type="body" idx="13"/>
          </p:nvPr>
        </p:nvSpPr>
        <p:spPr>
          <a:xfrm>
            <a:off x="2285797" y="3464593"/>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6" name="Google Shape;286;p40"/>
          <p:cNvSpPr txBox="1">
            <a:spLocks noGrp="1"/>
          </p:cNvSpPr>
          <p:nvPr>
            <p:ph type="body" idx="14"/>
          </p:nvPr>
        </p:nvSpPr>
        <p:spPr>
          <a:xfrm>
            <a:off x="4746581" y="980554"/>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87" name="Google Shape;287;p40"/>
          <p:cNvSpPr txBox="1">
            <a:spLocks noGrp="1"/>
          </p:cNvSpPr>
          <p:nvPr>
            <p:ph type="subTitle" idx="15"/>
          </p:nvPr>
        </p:nvSpPr>
        <p:spPr>
          <a:xfrm>
            <a:off x="5734705" y="980279"/>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88" name="Google Shape;288;p40"/>
          <p:cNvSpPr txBox="1">
            <a:spLocks noGrp="1"/>
          </p:cNvSpPr>
          <p:nvPr>
            <p:ph type="body" idx="16"/>
          </p:nvPr>
        </p:nvSpPr>
        <p:spPr>
          <a:xfrm>
            <a:off x="6321281" y="1226054"/>
            <a:ext cx="1775700" cy="1108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9" name="Google Shape;289;p40"/>
          <p:cNvSpPr txBox="1">
            <a:spLocks noGrp="1"/>
          </p:cNvSpPr>
          <p:nvPr>
            <p:ph type="body" idx="17"/>
          </p:nvPr>
        </p:nvSpPr>
        <p:spPr>
          <a:xfrm>
            <a:off x="4746581" y="2222666"/>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90" name="Google Shape;290;p40"/>
          <p:cNvSpPr txBox="1">
            <a:spLocks noGrp="1"/>
          </p:cNvSpPr>
          <p:nvPr>
            <p:ph type="subTitle" idx="18"/>
          </p:nvPr>
        </p:nvSpPr>
        <p:spPr>
          <a:xfrm>
            <a:off x="5734705" y="2222391"/>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91" name="Google Shape;291;p40"/>
          <p:cNvSpPr txBox="1">
            <a:spLocks noGrp="1"/>
          </p:cNvSpPr>
          <p:nvPr>
            <p:ph type="body" idx="19"/>
          </p:nvPr>
        </p:nvSpPr>
        <p:spPr>
          <a:xfrm>
            <a:off x="6321281" y="2468166"/>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92" name="Google Shape;292;p40"/>
          <p:cNvSpPr txBox="1">
            <a:spLocks noGrp="1"/>
          </p:cNvSpPr>
          <p:nvPr>
            <p:ph type="body" idx="20"/>
          </p:nvPr>
        </p:nvSpPr>
        <p:spPr>
          <a:xfrm>
            <a:off x="4746581" y="3219093"/>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93" name="Google Shape;293;p40"/>
          <p:cNvSpPr txBox="1">
            <a:spLocks noGrp="1"/>
          </p:cNvSpPr>
          <p:nvPr>
            <p:ph type="subTitle" idx="21"/>
          </p:nvPr>
        </p:nvSpPr>
        <p:spPr>
          <a:xfrm>
            <a:off x="5734705" y="3218818"/>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94" name="Google Shape;294;p40"/>
          <p:cNvSpPr txBox="1">
            <a:spLocks noGrp="1"/>
          </p:cNvSpPr>
          <p:nvPr>
            <p:ph type="body" idx="22"/>
          </p:nvPr>
        </p:nvSpPr>
        <p:spPr>
          <a:xfrm>
            <a:off x="6321281" y="3464593"/>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95" name="Google Shape;295;p4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ext + Image" type="twoColTx">
  <p:cSld name="TITLE_AND_TWO_COLUMNS">
    <p:bg>
      <p:bgPr>
        <a:solidFill>
          <a:schemeClr val="dk1"/>
        </a:solidFill>
        <a:effectLst/>
      </p:bgPr>
    </p:bg>
    <p:spTree>
      <p:nvGrpSpPr>
        <p:cNvPr id="1" name="Shape 296"/>
        <p:cNvGrpSpPr/>
        <p:nvPr/>
      </p:nvGrpSpPr>
      <p:grpSpPr>
        <a:xfrm>
          <a:off x="0" y="0"/>
          <a:ext cx="0" cy="0"/>
          <a:chOff x="0" y="0"/>
          <a:chExt cx="0" cy="0"/>
        </a:xfrm>
      </p:grpSpPr>
      <p:sp>
        <p:nvSpPr>
          <p:cNvPr id="297" name="Google Shape;297;p41"/>
          <p:cNvSpPr/>
          <p:nvPr/>
        </p:nvSpPr>
        <p:spPr>
          <a:xfrm>
            <a:off x="0" y="0"/>
            <a:ext cx="9144000" cy="16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1"/>
          <p:cNvSpPr txBox="1"/>
          <p:nvPr/>
        </p:nvSpPr>
        <p:spPr>
          <a:xfrm>
            <a:off x="6262625" y="1205946"/>
            <a:ext cx="2155500" cy="3231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None/>
            </a:pPr>
            <a:r>
              <a:rPr lang="en" sz="700" i="1">
                <a:solidFill>
                  <a:schemeClr val="lt1"/>
                </a:solidFill>
                <a:latin typeface="Barlow Medium"/>
                <a:ea typeface="Barlow Medium"/>
                <a:cs typeface="Barlow Medium"/>
                <a:sym typeface="Barlow Medium"/>
              </a:rPr>
              <a:t>Lorem ipsum dolor sit amet, consectetur adipiscing elit.</a:t>
            </a:r>
            <a:endParaRPr sz="700" i="1">
              <a:solidFill>
                <a:schemeClr val="lt1"/>
              </a:solidFill>
              <a:latin typeface="Barlow Medium"/>
              <a:ea typeface="Barlow Medium"/>
              <a:cs typeface="Barlow Medium"/>
              <a:sym typeface="Barlow Medium"/>
            </a:endParaRPr>
          </a:p>
        </p:txBody>
      </p:sp>
      <p:sp>
        <p:nvSpPr>
          <p:cNvPr id="299" name="Google Shape;299;p41"/>
          <p:cNvSpPr>
            <a:spLocks noGrp="1"/>
          </p:cNvSpPr>
          <p:nvPr>
            <p:ph type="pic" idx="2"/>
          </p:nvPr>
        </p:nvSpPr>
        <p:spPr>
          <a:xfrm>
            <a:off x="3915225" y="1631250"/>
            <a:ext cx="4441200" cy="3009900"/>
          </a:xfrm>
          <a:prstGeom prst="roundRect">
            <a:avLst>
              <a:gd name="adj" fmla="val 16667"/>
            </a:avLst>
          </a:prstGeom>
          <a:noFill/>
          <a:ln>
            <a:noFill/>
          </a:ln>
        </p:spPr>
      </p:sp>
      <p:sp>
        <p:nvSpPr>
          <p:cNvPr id="300" name="Google Shape;300;p41"/>
          <p:cNvSpPr txBox="1">
            <a:spLocks noGrp="1"/>
          </p:cNvSpPr>
          <p:nvPr>
            <p:ph type="body" idx="1"/>
          </p:nvPr>
        </p:nvSpPr>
        <p:spPr>
          <a:xfrm>
            <a:off x="791150" y="1835400"/>
            <a:ext cx="2094000" cy="8466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01" name="Google Shape;301;p41"/>
          <p:cNvSpPr txBox="1">
            <a:spLocks noGrp="1"/>
          </p:cNvSpPr>
          <p:nvPr>
            <p:ph type="subTitle" idx="3"/>
          </p:nvPr>
        </p:nvSpPr>
        <p:spPr>
          <a:xfrm>
            <a:off x="791150" y="522625"/>
            <a:ext cx="3918300" cy="10065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02" name="Google Shape;302;p41"/>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 1 column text">
  <p:cSld name="TITLE_AND_TWO_COLUMNS_1">
    <p:bg>
      <p:bgPr>
        <a:solidFill>
          <a:schemeClr val="dk1"/>
        </a:solidFill>
        <a:effectLst/>
      </p:bgPr>
    </p:bg>
    <p:spTree>
      <p:nvGrpSpPr>
        <p:cNvPr id="1" name="Shape 303"/>
        <p:cNvGrpSpPr/>
        <p:nvPr/>
      </p:nvGrpSpPr>
      <p:grpSpPr>
        <a:xfrm>
          <a:off x="0" y="0"/>
          <a:ext cx="0" cy="0"/>
          <a:chOff x="0" y="0"/>
          <a:chExt cx="0" cy="0"/>
        </a:xfrm>
      </p:grpSpPr>
      <p:sp>
        <p:nvSpPr>
          <p:cNvPr id="304" name="Google Shape;304;p42"/>
          <p:cNvSpPr/>
          <p:nvPr/>
        </p:nvSpPr>
        <p:spPr>
          <a:xfrm>
            <a:off x="0" y="0"/>
            <a:ext cx="9144000" cy="16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2"/>
          <p:cNvSpPr txBox="1">
            <a:spLocks noGrp="1"/>
          </p:cNvSpPr>
          <p:nvPr>
            <p:ph type="subTitle" idx="1"/>
          </p:nvPr>
        </p:nvSpPr>
        <p:spPr>
          <a:xfrm>
            <a:off x="791150" y="522625"/>
            <a:ext cx="5173200" cy="9765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06" name="Google Shape;306;p42"/>
          <p:cNvSpPr txBox="1">
            <a:spLocks noGrp="1"/>
          </p:cNvSpPr>
          <p:nvPr>
            <p:ph type="body" idx="2"/>
          </p:nvPr>
        </p:nvSpPr>
        <p:spPr>
          <a:xfrm>
            <a:off x="685450" y="2180950"/>
            <a:ext cx="3579600" cy="2385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307" name="Google Shape;307;p42"/>
          <p:cNvSpPr txBox="1">
            <a:spLocks noGrp="1"/>
          </p:cNvSpPr>
          <p:nvPr>
            <p:ph type="body" idx="3"/>
          </p:nvPr>
        </p:nvSpPr>
        <p:spPr>
          <a:xfrm>
            <a:off x="4601077" y="2180950"/>
            <a:ext cx="3579600" cy="2385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308" name="Google Shape;308;p42"/>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eam / Company Overview" type="titleOnly">
  <p:cSld name="TITLE_ONLY">
    <p:bg>
      <p:bgPr>
        <a:solidFill>
          <a:schemeClr val="accent4"/>
        </a:solidFill>
        <a:effectLst/>
      </p:bgPr>
    </p:bg>
    <p:spTree>
      <p:nvGrpSpPr>
        <p:cNvPr id="1" name="Shape 309"/>
        <p:cNvGrpSpPr/>
        <p:nvPr/>
      </p:nvGrpSpPr>
      <p:grpSpPr>
        <a:xfrm>
          <a:off x="0" y="0"/>
          <a:ext cx="0" cy="0"/>
          <a:chOff x="0" y="0"/>
          <a:chExt cx="0" cy="0"/>
        </a:xfrm>
      </p:grpSpPr>
      <p:sp>
        <p:nvSpPr>
          <p:cNvPr id="310" name="Google Shape;310;p43"/>
          <p:cNvSpPr>
            <a:spLocks noGrp="1"/>
          </p:cNvSpPr>
          <p:nvPr>
            <p:ph type="pic" idx="2"/>
          </p:nvPr>
        </p:nvSpPr>
        <p:spPr>
          <a:xfrm>
            <a:off x="791150" y="522900"/>
            <a:ext cx="1294800" cy="1918500"/>
          </a:xfrm>
          <a:prstGeom prst="rect">
            <a:avLst/>
          </a:prstGeom>
          <a:noFill/>
          <a:ln>
            <a:noFill/>
          </a:ln>
        </p:spPr>
      </p:sp>
      <p:sp>
        <p:nvSpPr>
          <p:cNvPr id="311" name="Google Shape;311;p43"/>
          <p:cNvSpPr>
            <a:spLocks noGrp="1"/>
          </p:cNvSpPr>
          <p:nvPr>
            <p:ph type="pic" idx="3"/>
          </p:nvPr>
        </p:nvSpPr>
        <p:spPr>
          <a:xfrm>
            <a:off x="2355375" y="522900"/>
            <a:ext cx="1294800" cy="1918500"/>
          </a:xfrm>
          <a:prstGeom prst="rect">
            <a:avLst/>
          </a:prstGeom>
          <a:noFill/>
          <a:ln>
            <a:noFill/>
          </a:ln>
        </p:spPr>
      </p:sp>
      <p:sp>
        <p:nvSpPr>
          <p:cNvPr id="312" name="Google Shape;312;p43"/>
          <p:cNvSpPr>
            <a:spLocks noGrp="1"/>
          </p:cNvSpPr>
          <p:nvPr>
            <p:ph type="pic" idx="4"/>
          </p:nvPr>
        </p:nvSpPr>
        <p:spPr>
          <a:xfrm>
            <a:off x="3921313" y="522900"/>
            <a:ext cx="1294800" cy="1918500"/>
          </a:xfrm>
          <a:prstGeom prst="rect">
            <a:avLst/>
          </a:prstGeom>
          <a:noFill/>
          <a:ln>
            <a:noFill/>
          </a:ln>
        </p:spPr>
      </p:sp>
      <p:sp>
        <p:nvSpPr>
          <p:cNvPr id="313" name="Google Shape;313;p43"/>
          <p:cNvSpPr>
            <a:spLocks noGrp="1"/>
          </p:cNvSpPr>
          <p:nvPr>
            <p:ph type="pic" idx="5"/>
          </p:nvPr>
        </p:nvSpPr>
        <p:spPr>
          <a:xfrm>
            <a:off x="5491588" y="522900"/>
            <a:ext cx="1294800" cy="1918500"/>
          </a:xfrm>
          <a:prstGeom prst="rect">
            <a:avLst/>
          </a:prstGeom>
          <a:noFill/>
          <a:ln>
            <a:noFill/>
          </a:ln>
        </p:spPr>
      </p:sp>
      <p:sp>
        <p:nvSpPr>
          <p:cNvPr id="314" name="Google Shape;314;p43"/>
          <p:cNvSpPr txBox="1">
            <a:spLocks noGrp="1"/>
          </p:cNvSpPr>
          <p:nvPr>
            <p:ph type="body" idx="1"/>
          </p:nvPr>
        </p:nvSpPr>
        <p:spPr>
          <a:xfrm>
            <a:off x="680850" y="3443850"/>
            <a:ext cx="3074700" cy="10317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marL="1371600" lvl="2"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marL="1828800" lvl="3"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marL="2286000" lvl="4"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marL="2743200" lvl="5"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marL="3200400" lvl="6"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marL="3657600" lvl="7"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marL="4114800" lvl="8"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a:endParaRPr/>
          </a:p>
        </p:txBody>
      </p:sp>
      <p:sp>
        <p:nvSpPr>
          <p:cNvPr id="315" name="Google Shape;315;p43"/>
          <p:cNvSpPr txBox="1">
            <a:spLocks noGrp="1"/>
          </p:cNvSpPr>
          <p:nvPr>
            <p:ph type="body" idx="6"/>
          </p:nvPr>
        </p:nvSpPr>
        <p:spPr>
          <a:xfrm>
            <a:off x="4123900" y="3443850"/>
            <a:ext cx="4030200" cy="1165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16" name="Google Shape;316;p43"/>
          <p:cNvSpPr txBox="1">
            <a:spLocks noGrp="1"/>
          </p:cNvSpPr>
          <p:nvPr>
            <p:ph type="body" idx="7"/>
          </p:nvPr>
        </p:nvSpPr>
        <p:spPr>
          <a:xfrm>
            <a:off x="705088"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17" name="Google Shape;317;p43"/>
          <p:cNvSpPr txBox="1">
            <a:spLocks noGrp="1"/>
          </p:cNvSpPr>
          <p:nvPr>
            <p:ph type="body" idx="8"/>
          </p:nvPr>
        </p:nvSpPr>
        <p:spPr>
          <a:xfrm>
            <a:off x="2258888"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18" name="Google Shape;318;p43"/>
          <p:cNvSpPr txBox="1">
            <a:spLocks noGrp="1"/>
          </p:cNvSpPr>
          <p:nvPr>
            <p:ph type="body" idx="9"/>
          </p:nvPr>
        </p:nvSpPr>
        <p:spPr>
          <a:xfrm>
            <a:off x="3827513"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19" name="Google Shape;319;p43"/>
          <p:cNvSpPr txBox="1">
            <a:spLocks noGrp="1"/>
          </p:cNvSpPr>
          <p:nvPr>
            <p:ph type="body" idx="13"/>
          </p:nvPr>
        </p:nvSpPr>
        <p:spPr>
          <a:xfrm>
            <a:off x="5395113"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20" name="Google Shape;320;p43"/>
          <p:cNvSpPr txBox="1">
            <a:spLocks noGrp="1"/>
          </p:cNvSpPr>
          <p:nvPr>
            <p:ph type="body" idx="14"/>
          </p:nvPr>
        </p:nvSpPr>
        <p:spPr>
          <a:xfrm>
            <a:off x="705091"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1" name="Google Shape;321;p43"/>
          <p:cNvSpPr txBox="1">
            <a:spLocks noGrp="1"/>
          </p:cNvSpPr>
          <p:nvPr>
            <p:ph type="body" idx="15"/>
          </p:nvPr>
        </p:nvSpPr>
        <p:spPr>
          <a:xfrm>
            <a:off x="2258891"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2" name="Google Shape;322;p43"/>
          <p:cNvSpPr txBox="1">
            <a:spLocks noGrp="1"/>
          </p:cNvSpPr>
          <p:nvPr>
            <p:ph type="body" idx="16"/>
          </p:nvPr>
        </p:nvSpPr>
        <p:spPr>
          <a:xfrm>
            <a:off x="3827003"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3" name="Google Shape;323;p43"/>
          <p:cNvSpPr txBox="1">
            <a:spLocks noGrp="1"/>
          </p:cNvSpPr>
          <p:nvPr>
            <p:ph type="body" idx="17"/>
          </p:nvPr>
        </p:nvSpPr>
        <p:spPr>
          <a:xfrm>
            <a:off x="5396128"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4" name="Google Shape;324;p43"/>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ompetitive Landscape">
  <p:cSld name="ONE_COLUMN_TEXT">
    <p:bg>
      <p:bgPr>
        <a:solidFill>
          <a:schemeClr val="dk1"/>
        </a:solidFill>
        <a:effectLst/>
      </p:bgPr>
    </p:bg>
    <p:spTree>
      <p:nvGrpSpPr>
        <p:cNvPr id="1" name="Shape 325"/>
        <p:cNvGrpSpPr/>
        <p:nvPr/>
      </p:nvGrpSpPr>
      <p:grpSpPr>
        <a:xfrm>
          <a:off x="0" y="0"/>
          <a:ext cx="0" cy="0"/>
          <a:chOff x="0" y="0"/>
          <a:chExt cx="0" cy="0"/>
        </a:xfrm>
      </p:grpSpPr>
      <p:sp>
        <p:nvSpPr>
          <p:cNvPr id="326" name="Google Shape;326;p44"/>
          <p:cNvSpPr txBox="1">
            <a:spLocks noGrp="1"/>
          </p:cNvSpPr>
          <p:nvPr>
            <p:ph type="body" idx="1"/>
          </p:nvPr>
        </p:nvSpPr>
        <p:spPr>
          <a:xfrm>
            <a:off x="791150" y="738025"/>
            <a:ext cx="3918300" cy="223200"/>
          </a:xfrm>
          <a:prstGeom prst="rect">
            <a:avLst/>
          </a:prstGeom>
        </p:spPr>
        <p:txBody>
          <a:bodyPr spcFirstLastPara="1" wrap="square" lIns="0" tIns="0" rIns="0" bIns="0" anchor="t" anchorCtr="0">
            <a:noAutofit/>
          </a:bodyPr>
          <a:lstStyle>
            <a:lvl1pPr marL="457200" lvl="0" indent="-298450">
              <a:spcBef>
                <a:spcPts val="0"/>
              </a:spcBef>
              <a:spcAft>
                <a:spcPts val="0"/>
              </a:spcAft>
              <a:buSzPts val="1100"/>
              <a:buFont typeface="Barlow"/>
              <a:buChar char="●"/>
              <a:defRPr sz="1100">
                <a:latin typeface="Barlow"/>
                <a:ea typeface="Barlow"/>
                <a:cs typeface="Barlow"/>
                <a:sym typeface="Barlow"/>
              </a:defRPr>
            </a:lvl1pPr>
            <a:lvl2pPr marL="914400" lvl="1" indent="-298450">
              <a:spcBef>
                <a:spcPts val="0"/>
              </a:spcBef>
              <a:spcAft>
                <a:spcPts val="0"/>
              </a:spcAft>
              <a:buSzPts val="1100"/>
              <a:buFont typeface="Barlow"/>
              <a:buChar char="○"/>
              <a:defRPr sz="1100">
                <a:latin typeface="Barlow"/>
                <a:ea typeface="Barlow"/>
                <a:cs typeface="Barlow"/>
                <a:sym typeface="Barlow"/>
              </a:defRPr>
            </a:lvl2pPr>
            <a:lvl3pPr marL="1371600" lvl="2" indent="-298450">
              <a:spcBef>
                <a:spcPts val="0"/>
              </a:spcBef>
              <a:spcAft>
                <a:spcPts val="0"/>
              </a:spcAft>
              <a:buSzPts val="1100"/>
              <a:buFont typeface="Barlow"/>
              <a:buChar char="■"/>
              <a:defRPr sz="1100">
                <a:latin typeface="Barlow"/>
                <a:ea typeface="Barlow"/>
                <a:cs typeface="Barlow"/>
                <a:sym typeface="Barlow"/>
              </a:defRPr>
            </a:lvl3pPr>
            <a:lvl4pPr marL="1828800" lvl="3" indent="-298450">
              <a:spcBef>
                <a:spcPts val="0"/>
              </a:spcBef>
              <a:spcAft>
                <a:spcPts val="0"/>
              </a:spcAft>
              <a:buSzPts val="1100"/>
              <a:buFont typeface="Barlow"/>
              <a:buChar char="●"/>
              <a:defRPr sz="1100">
                <a:latin typeface="Barlow"/>
                <a:ea typeface="Barlow"/>
                <a:cs typeface="Barlow"/>
                <a:sym typeface="Barlow"/>
              </a:defRPr>
            </a:lvl4pPr>
            <a:lvl5pPr marL="2286000" lvl="4" indent="-298450">
              <a:spcBef>
                <a:spcPts val="0"/>
              </a:spcBef>
              <a:spcAft>
                <a:spcPts val="0"/>
              </a:spcAft>
              <a:buSzPts val="1100"/>
              <a:buFont typeface="Barlow"/>
              <a:buChar char="○"/>
              <a:defRPr>
                <a:latin typeface="Barlow"/>
                <a:ea typeface="Barlow"/>
                <a:cs typeface="Barlow"/>
                <a:sym typeface="Barlow"/>
              </a:defRPr>
            </a:lvl5pPr>
            <a:lvl6pPr marL="2743200" lvl="5" indent="-298450">
              <a:spcBef>
                <a:spcPts val="0"/>
              </a:spcBef>
              <a:spcAft>
                <a:spcPts val="0"/>
              </a:spcAft>
              <a:buSzPts val="1100"/>
              <a:buFont typeface="Barlow"/>
              <a:buChar char="■"/>
              <a:defRPr sz="1100">
                <a:latin typeface="Barlow"/>
                <a:ea typeface="Barlow"/>
                <a:cs typeface="Barlow"/>
                <a:sym typeface="Barlow"/>
              </a:defRPr>
            </a:lvl6pPr>
            <a:lvl7pPr marL="3200400" lvl="6" indent="-298450">
              <a:spcBef>
                <a:spcPts val="0"/>
              </a:spcBef>
              <a:spcAft>
                <a:spcPts val="0"/>
              </a:spcAft>
              <a:buSzPts val="1100"/>
              <a:buFont typeface="Barlow"/>
              <a:buChar char="●"/>
              <a:defRPr sz="1100">
                <a:latin typeface="Barlow"/>
                <a:ea typeface="Barlow"/>
                <a:cs typeface="Barlow"/>
                <a:sym typeface="Barlow"/>
              </a:defRPr>
            </a:lvl7pPr>
            <a:lvl8pPr marL="3657600" lvl="7" indent="-298450">
              <a:spcBef>
                <a:spcPts val="0"/>
              </a:spcBef>
              <a:spcAft>
                <a:spcPts val="0"/>
              </a:spcAft>
              <a:buSzPts val="1100"/>
              <a:buFont typeface="Barlow"/>
              <a:buChar char="○"/>
              <a:defRPr sz="1100">
                <a:latin typeface="Barlow"/>
                <a:ea typeface="Barlow"/>
                <a:cs typeface="Barlow"/>
                <a:sym typeface="Barlow"/>
              </a:defRPr>
            </a:lvl8pPr>
            <a:lvl9pPr marL="4114800" lvl="8" indent="-298450">
              <a:spcBef>
                <a:spcPts val="0"/>
              </a:spcBef>
              <a:spcAft>
                <a:spcPts val="0"/>
              </a:spcAft>
              <a:buSzPts val="1100"/>
              <a:buFont typeface="Barlow"/>
              <a:buChar char="■"/>
              <a:defRPr sz="1100">
                <a:latin typeface="Barlow"/>
                <a:ea typeface="Barlow"/>
                <a:cs typeface="Barlow"/>
                <a:sym typeface="Barlow"/>
              </a:defRPr>
            </a:lvl9pPr>
          </a:lstStyle>
          <a:p>
            <a:endParaRPr/>
          </a:p>
        </p:txBody>
      </p:sp>
      <p:sp>
        <p:nvSpPr>
          <p:cNvPr id="327" name="Google Shape;327;p44"/>
          <p:cNvSpPr txBox="1">
            <a:spLocks noGrp="1"/>
          </p:cNvSpPr>
          <p:nvPr>
            <p:ph type="subTitle" idx="2"/>
          </p:nvPr>
        </p:nvSpPr>
        <p:spPr>
          <a:xfrm>
            <a:off x="791150" y="522625"/>
            <a:ext cx="3918300" cy="2154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28" name="Google Shape;328;p44"/>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Market Trends + Data">
  <p:cSld name="MAIN_POINT">
    <p:bg>
      <p:bgPr>
        <a:solidFill>
          <a:schemeClr val="dk1"/>
        </a:solidFill>
        <a:effectLst/>
      </p:bgPr>
    </p:bg>
    <p:spTree>
      <p:nvGrpSpPr>
        <p:cNvPr id="1" name="Shape 329"/>
        <p:cNvGrpSpPr/>
        <p:nvPr/>
      </p:nvGrpSpPr>
      <p:grpSpPr>
        <a:xfrm>
          <a:off x="0" y="0"/>
          <a:ext cx="0" cy="0"/>
          <a:chOff x="0" y="0"/>
          <a:chExt cx="0" cy="0"/>
        </a:xfrm>
      </p:grpSpPr>
      <p:sp>
        <p:nvSpPr>
          <p:cNvPr id="330" name="Google Shape;330;p45"/>
          <p:cNvSpPr txBox="1">
            <a:spLocks noGrp="1"/>
          </p:cNvSpPr>
          <p:nvPr>
            <p:ph type="subTitle" idx="1"/>
          </p:nvPr>
        </p:nvSpPr>
        <p:spPr>
          <a:xfrm>
            <a:off x="690250" y="415625"/>
            <a:ext cx="1261800" cy="2703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331" name="Google Shape;331;p45"/>
          <p:cNvSpPr txBox="1">
            <a:spLocks noGrp="1"/>
          </p:cNvSpPr>
          <p:nvPr>
            <p:ph type="subTitle" idx="2"/>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a:endParaRPr/>
          </a:p>
        </p:txBody>
      </p:sp>
      <p:sp>
        <p:nvSpPr>
          <p:cNvPr id="332" name="Google Shape;332;p45"/>
          <p:cNvSpPr txBox="1">
            <a:spLocks noGrp="1"/>
          </p:cNvSpPr>
          <p:nvPr>
            <p:ph type="body" idx="3"/>
          </p:nvPr>
        </p:nvSpPr>
        <p:spPr>
          <a:xfrm>
            <a:off x="480425" y="534275"/>
            <a:ext cx="4878300" cy="1917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33" name="Google Shape;333;p45"/>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latin typeface="Barlow"/>
                <a:ea typeface="Barlow"/>
                <a:cs typeface="Barlow"/>
                <a:sym typeface="Barlow"/>
              </a:defRPr>
            </a:lvl1pPr>
            <a:lvl2pPr lvl="1" rtl="0">
              <a:buNone/>
              <a:defRPr sz="1100">
                <a:solidFill>
                  <a:schemeClr val="accent3"/>
                </a:solidFill>
                <a:latin typeface="Barlow"/>
                <a:ea typeface="Barlow"/>
                <a:cs typeface="Barlow"/>
                <a:sym typeface="Barlow"/>
              </a:defRPr>
            </a:lvl2pPr>
            <a:lvl3pPr lvl="2" rtl="0">
              <a:buNone/>
              <a:defRPr sz="1100">
                <a:solidFill>
                  <a:schemeClr val="accent3"/>
                </a:solidFill>
                <a:latin typeface="Barlow"/>
                <a:ea typeface="Barlow"/>
                <a:cs typeface="Barlow"/>
                <a:sym typeface="Barlow"/>
              </a:defRPr>
            </a:lvl3pPr>
            <a:lvl4pPr lvl="3" rtl="0">
              <a:buNone/>
              <a:defRPr sz="1100">
                <a:solidFill>
                  <a:schemeClr val="accent3"/>
                </a:solidFill>
                <a:latin typeface="Barlow"/>
                <a:ea typeface="Barlow"/>
                <a:cs typeface="Barlow"/>
                <a:sym typeface="Barlow"/>
              </a:defRPr>
            </a:lvl4pPr>
            <a:lvl5pPr lvl="4" rtl="0">
              <a:buNone/>
              <a:defRPr sz="1100">
                <a:solidFill>
                  <a:schemeClr val="accent3"/>
                </a:solidFill>
                <a:latin typeface="Barlow"/>
                <a:ea typeface="Barlow"/>
                <a:cs typeface="Barlow"/>
                <a:sym typeface="Barlow"/>
              </a:defRPr>
            </a:lvl5pPr>
            <a:lvl6pPr lvl="5" rtl="0">
              <a:buNone/>
              <a:defRPr sz="1100">
                <a:solidFill>
                  <a:schemeClr val="accent3"/>
                </a:solidFill>
                <a:latin typeface="Barlow"/>
                <a:ea typeface="Barlow"/>
                <a:cs typeface="Barlow"/>
                <a:sym typeface="Barlow"/>
              </a:defRPr>
            </a:lvl6pPr>
            <a:lvl7pPr lvl="6" rtl="0">
              <a:buNone/>
              <a:defRPr sz="1100">
                <a:solidFill>
                  <a:schemeClr val="accent3"/>
                </a:solidFill>
                <a:latin typeface="Barlow"/>
                <a:ea typeface="Barlow"/>
                <a:cs typeface="Barlow"/>
                <a:sym typeface="Barlow"/>
              </a:defRPr>
            </a:lvl7pPr>
            <a:lvl8pPr lvl="7" rtl="0">
              <a:buNone/>
              <a:defRPr sz="1100">
                <a:solidFill>
                  <a:schemeClr val="accent3"/>
                </a:solidFill>
                <a:latin typeface="Barlow"/>
                <a:ea typeface="Barlow"/>
                <a:cs typeface="Barlow"/>
                <a:sym typeface="Barlow"/>
              </a:defRPr>
            </a:lvl8pPr>
            <a:lvl9pPr lvl="8" rtl="0">
              <a:buNone/>
              <a:defRPr sz="1100">
                <a:solidFill>
                  <a:schemeClr val="accent3"/>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60">
          <p15:clr>
            <a:srgbClr val="E46962"/>
          </p15:clr>
        </p15:guide>
        <p15:guide id="2" orient="horz" pos="347">
          <p15:clr>
            <a:srgbClr val="E46962"/>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WOT Analysis">
  <p:cSld name="CUSTOM_14">
    <p:bg>
      <p:bgPr>
        <a:solidFill>
          <a:schemeClr val="dk1"/>
        </a:solidFill>
        <a:effectLst/>
      </p:bgPr>
    </p:bg>
    <p:spTree>
      <p:nvGrpSpPr>
        <p:cNvPr id="1" name="Shape 334"/>
        <p:cNvGrpSpPr/>
        <p:nvPr/>
      </p:nvGrpSpPr>
      <p:grpSpPr>
        <a:xfrm>
          <a:off x="0" y="0"/>
          <a:ext cx="0" cy="0"/>
          <a:chOff x="0" y="0"/>
          <a:chExt cx="0" cy="0"/>
        </a:xfrm>
      </p:grpSpPr>
      <p:sp>
        <p:nvSpPr>
          <p:cNvPr id="335" name="Google Shape;335;p46"/>
          <p:cNvSpPr txBox="1">
            <a:spLocks noGrp="1"/>
          </p:cNvSpPr>
          <p:nvPr>
            <p:ph type="title"/>
          </p:nvPr>
        </p:nvSpPr>
        <p:spPr>
          <a:xfrm>
            <a:off x="723861" y="1584738"/>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6" name="Google Shape;336;p46"/>
          <p:cNvSpPr txBox="1">
            <a:spLocks noGrp="1"/>
          </p:cNvSpPr>
          <p:nvPr>
            <p:ph type="title" idx="2"/>
          </p:nvPr>
        </p:nvSpPr>
        <p:spPr>
          <a:xfrm>
            <a:off x="723861" y="2390981"/>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7" name="Google Shape;337;p46"/>
          <p:cNvSpPr txBox="1">
            <a:spLocks noGrp="1"/>
          </p:cNvSpPr>
          <p:nvPr>
            <p:ph type="title" idx="3"/>
          </p:nvPr>
        </p:nvSpPr>
        <p:spPr>
          <a:xfrm>
            <a:off x="723861" y="3157931"/>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8" name="Google Shape;338;p46"/>
          <p:cNvSpPr txBox="1">
            <a:spLocks noGrp="1"/>
          </p:cNvSpPr>
          <p:nvPr>
            <p:ph type="title" idx="4"/>
          </p:nvPr>
        </p:nvSpPr>
        <p:spPr>
          <a:xfrm>
            <a:off x="723861" y="3954905"/>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9" name="Google Shape;339;p46"/>
          <p:cNvSpPr txBox="1">
            <a:spLocks noGrp="1"/>
          </p:cNvSpPr>
          <p:nvPr>
            <p:ph type="subTitle" idx="1"/>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340" name="Google Shape;340;p46"/>
          <p:cNvSpPr txBox="1">
            <a:spLocks noGrp="1"/>
          </p:cNvSpPr>
          <p:nvPr>
            <p:ph type="body" idx="5"/>
          </p:nvPr>
        </p:nvSpPr>
        <p:spPr>
          <a:xfrm>
            <a:off x="480425" y="610475"/>
            <a:ext cx="4878300" cy="376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3175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marL="1371600" lvl="2" indent="-31115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marL="1828800" lvl="3" indent="-304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21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marL="3200400" lvl="6" indent="-28575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marL="3657600" lvl="7" indent="-2794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marL="4114800" lvl="8" indent="-27305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a:endParaRPr/>
          </a:p>
        </p:txBody>
      </p:sp>
      <p:sp>
        <p:nvSpPr>
          <p:cNvPr id="341" name="Google Shape;341;p46"/>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losing / Thank You">
  <p:cSld name="CUSTOM_13">
    <p:bg>
      <p:bgPr>
        <a:solidFill>
          <a:schemeClr val="lt1"/>
        </a:solidFill>
        <a:effectLst/>
      </p:bgPr>
    </p:bg>
    <p:spTree>
      <p:nvGrpSpPr>
        <p:cNvPr id="1" name="Shape 342"/>
        <p:cNvGrpSpPr/>
        <p:nvPr/>
      </p:nvGrpSpPr>
      <p:grpSpPr>
        <a:xfrm>
          <a:off x="0" y="0"/>
          <a:ext cx="0" cy="0"/>
          <a:chOff x="0" y="0"/>
          <a:chExt cx="0" cy="0"/>
        </a:xfrm>
      </p:grpSpPr>
      <p:sp>
        <p:nvSpPr>
          <p:cNvPr id="343" name="Google Shape;343;p47"/>
          <p:cNvSpPr txBox="1">
            <a:spLocks noGrp="1"/>
          </p:cNvSpPr>
          <p:nvPr>
            <p:ph type="title"/>
          </p:nvPr>
        </p:nvSpPr>
        <p:spPr>
          <a:xfrm>
            <a:off x="455221" y="1321125"/>
            <a:ext cx="5094600" cy="1749900"/>
          </a:xfrm>
          <a:prstGeom prst="rect">
            <a:avLst/>
          </a:prstGeom>
          <a:noFill/>
        </p:spPr>
        <p:txBody>
          <a:bodyPr spcFirstLastPara="1" wrap="square" lIns="91425" tIns="91425" rIns="91425" bIns="91425" anchor="t" anchorCtr="0">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a:endParaRPr/>
          </a:p>
        </p:txBody>
      </p:sp>
      <p:sp>
        <p:nvSpPr>
          <p:cNvPr id="344" name="Google Shape;344;p47"/>
          <p:cNvSpPr txBox="1">
            <a:spLocks noGrp="1"/>
          </p:cNvSpPr>
          <p:nvPr>
            <p:ph type="body" idx="1"/>
          </p:nvPr>
        </p:nvSpPr>
        <p:spPr>
          <a:xfrm>
            <a:off x="567029" y="4500404"/>
            <a:ext cx="1015800" cy="266100"/>
          </a:xfrm>
          <a:prstGeom prst="rect">
            <a:avLst/>
          </a:prstGeom>
          <a:ln w="9525" cap="flat" cmpd="sng">
            <a:solidFill>
              <a:schemeClr val="dk1"/>
            </a:solidFill>
            <a:prstDash val="solid"/>
            <a:round/>
            <a:headEnd type="none" w="sm" len="sm"/>
            <a:tailEnd type="none" w="sm" len="sm"/>
          </a:ln>
        </p:spPr>
        <p:txBody>
          <a:bodyPr spcFirstLastPara="1" wrap="square" lIns="0" tIns="0" rIns="0" bIns="0" anchor="t" anchorCtr="0">
            <a:spAutoFit/>
          </a:bodyPr>
          <a:lstStyle>
            <a:lvl1pPr marL="457200" lvl="0" indent="-298450">
              <a:spcBef>
                <a:spcPts val="0"/>
              </a:spcBef>
              <a:spcAft>
                <a:spcPts val="0"/>
              </a:spcAft>
              <a:buSzPts val="1100"/>
              <a:buFont typeface="Barlow Medium"/>
              <a:buChar char="●"/>
              <a:defRPr sz="1100">
                <a:latin typeface="Barlow Medium"/>
                <a:ea typeface="Barlow Medium"/>
                <a:cs typeface="Barlow Medium"/>
                <a:sym typeface="Barlow Medium"/>
              </a:defRPr>
            </a:lvl1pPr>
            <a:lvl2pPr marL="914400" lvl="1" indent="-298450">
              <a:spcBef>
                <a:spcPts val="0"/>
              </a:spcBef>
              <a:spcAft>
                <a:spcPts val="0"/>
              </a:spcAft>
              <a:buSzPts val="1100"/>
              <a:buFont typeface="Barlow Medium"/>
              <a:buChar char="○"/>
              <a:defRPr sz="1100">
                <a:latin typeface="Barlow Medium"/>
                <a:ea typeface="Barlow Medium"/>
                <a:cs typeface="Barlow Medium"/>
                <a:sym typeface="Barlow Medium"/>
              </a:defRPr>
            </a:lvl2pPr>
            <a:lvl3pPr marL="1371600" lvl="2" indent="-298450">
              <a:spcBef>
                <a:spcPts val="0"/>
              </a:spcBef>
              <a:spcAft>
                <a:spcPts val="0"/>
              </a:spcAft>
              <a:buSzPts val="1100"/>
              <a:buFont typeface="Barlow Medium"/>
              <a:buChar char="■"/>
              <a:defRPr sz="1100">
                <a:latin typeface="Barlow Medium"/>
                <a:ea typeface="Barlow Medium"/>
                <a:cs typeface="Barlow Medium"/>
                <a:sym typeface="Barlow Medium"/>
              </a:defRPr>
            </a:lvl3pPr>
            <a:lvl4pPr marL="1828800" lvl="3" indent="-298450">
              <a:spcBef>
                <a:spcPts val="0"/>
              </a:spcBef>
              <a:spcAft>
                <a:spcPts val="0"/>
              </a:spcAft>
              <a:buSzPts val="1100"/>
              <a:buFont typeface="Barlow Medium"/>
              <a:buChar char="●"/>
              <a:defRPr sz="1100">
                <a:latin typeface="Barlow Medium"/>
                <a:ea typeface="Barlow Medium"/>
                <a:cs typeface="Barlow Medium"/>
                <a:sym typeface="Barlow Medium"/>
              </a:defRPr>
            </a:lvl4pPr>
            <a:lvl5pPr marL="2286000" lvl="4" indent="-298450">
              <a:spcBef>
                <a:spcPts val="0"/>
              </a:spcBef>
              <a:spcAft>
                <a:spcPts val="0"/>
              </a:spcAft>
              <a:buSzPts val="1100"/>
              <a:buFont typeface="Barlow Medium"/>
              <a:buChar char="○"/>
              <a:defRPr>
                <a:latin typeface="Barlow Medium"/>
                <a:ea typeface="Barlow Medium"/>
                <a:cs typeface="Barlow Medium"/>
                <a:sym typeface="Barlow Medium"/>
              </a:defRPr>
            </a:lvl5pPr>
            <a:lvl6pPr marL="2743200" lvl="5" indent="-298450">
              <a:spcBef>
                <a:spcPts val="0"/>
              </a:spcBef>
              <a:spcAft>
                <a:spcPts val="0"/>
              </a:spcAft>
              <a:buSzPts val="1100"/>
              <a:buFont typeface="Barlow Medium"/>
              <a:buChar char="■"/>
              <a:defRPr sz="1100">
                <a:latin typeface="Barlow Medium"/>
                <a:ea typeface="Barlow Medium"/>
                <a:cs typeface="Barlow Medium"/>
                <a:sym typeface="Barlow Medium"/>
              </a:defRPr>
            </a:lvl6pPr>
            <a:lvl7pPr marL="3200400" lvl="6" indent="-298450">
              <a:spcBef>
                <a:spcPts val="0"/>
              </a:spcBef>
              <a:spcAft>
                <a:spcPts val="0"/>
              </a:spcAft>
              <a:buSzPts val="1100"/>
              <a:buFont typeface="Barlow Medium"/>
              <a:buChar char="●"/>
              <a:defRPr sz="1100">
                <a:latin typeface="Barlow Medium"/>
                <a:ea typeface="Barlow Medium"/>
                <a:cs typeface="Barlow Medium"/>
                <a:sym typeface="Barlow Medium"/>
              </a:defRPr>
            </a:lvl7pPr>
            <a:lvl8pPr marL="3657600" lvl="7" indent="-298450">
              <a:spcBef>
                <a:spcPts val="0"/>
              </a:spcBef>
              <a:spcAft>
                <a:spcPts val="0"/>
              </a:spcAft>
              <a:buSzPts val="1100"/>
              <a:buFont typeface="Barlow Medium"/>
              <a:buChar char="○"/>
              <a:defRPr sz="1100">
                <a:latin typeface="Barlow Medium"/>
                <a:ea typeface="Barlow Medium"/>
                <a:cs typeface="Barlow Medium"/>
                <a:sym typeface="Barlow Medium"/>
              </a:defRPr>
            </a:lvl8pPr>
            <a:lvl9pPr marL="4114800" lvl="8" indent="-298450">
              <a:spcBef>
                <a:spcPts val="0"/>
              </a:spcBef>
              <a:spcAft>
                <a:spcPts val="0"/>
              </a:spcAft>
              <a:buSzPts val="1100"/>
              <a:buFont typeface="Barlow Medium"/>
              <a:buChar char="■"/>
              <a:defRPr sz="1100">
                <a:latin typeface="Barlow Medium"/>
                <a:ea typeface="Barlow Medium"/>
                <a:cs typeface="Barlow Medium"/>
                <a:sym typeface="Barlow Medium"/>
              </a:defRPr>
            </a:lvl9pPr>
          </a:lstStyle>
          <a:p>
            <a:endParaRPr/>
          </a:p>
        </p:txBody>
      </p:sp>
      <p:sp>
        <p:nvSpPr>
          <p:cNvPr id="345" name="Google Shape;345;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ection Header">
  <p:cSld name="SECTION_TITLE_AND_DESCRIPTION">
    <p:spTree>
      <p:nvGrpSpPr>
        <p:cNvPr id="1" name="Shape 346"/>
        <p:cNvGrpSpPr/>
        <p:nvPr/>
      </p:nvGrpSpPr>
      <p:grpSpPr>
        <a:xfrm>
          <a:off x="0" y="0"/>
          <a:ext cx="0" cy="0"/>
          <a:chOff x="0" y="0"/>
          <a:chExt cx="0" cy="0"/>
        </a:xfrm>
      </p:grpSpPr>
      <p:sp>
        <p:nvSpPr>
          <p:cNvPr id="347" name="Google Shape;347;p48"/>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a:endParaRPr/>
          </a:p>
        </p:txBody>
      </p:sp>
      <p:sp>
        <p:nvSpPr>
          <p:cNvPr id="348" name="Google Shape;348;p48"/>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a:endParaRPr/>
          </a:p>
        </p:txBody>
      </p:sp>
      <p:sp>
        <p:nvSpPr>
          <p:cNvPr id="349" name="Google Shape;349;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Market Size / Pie Graph">
  <p:cSld name="CAPTION_ONLY">
    <p:bg>
      <p:bgPr>
        <a:solidFill>
          <a:schemeClr val="dk1"/>
        </a:solidFill>
        <a:effectLst/>
      </p:bgPr>
    </p:bg>
    <p:spTree>
      <p:nvGrpSpPr>
        <p:cNvPr id="1" name="Shape 350"/>
        <p:cNvGrpSpPr/>
        <p:nvPr/>
      </p:nvGrpSpPr>
      <p:grpSpPr>
        <a:xfrm>
          <a:off x="0" y="0"/>
          <a:ext cx="0" cy="0"/>
          <a:chOff x="0" y="0"/>
          <a:chExt cx="0" cy="0"/>
        </a:xfrm>
      </p:grpSpPr>
      <p:sp>
        <p:nvSpPr>
          <p:cNvPr id="351" name="Google Shape;351;p49"/>
          <p:cNvSpPr/>
          <p:nvPr/>
        </p:nvSpPr>
        <p:spPr>
          <a:xfrm>
            <a:off x="0" y="0"/>
            <a:ext cx="9144000" cy="163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9"/>
          <p:cNvSpPr txBox="1">
            <a:spLocks noGrp="1"/>
          </p:cNvSpPr>
          <p:nvPr>
            <p:ph type="subTitle" idx="1"/>
          </p:nvPr>
        </p:nvSpPr>
        <p:spPr>
          <a:xfrm>
            <a:off x="791150" y="522625"/>
            <a:ext cx="4977300" cy="1108200"/>
          </a:xfrm>
          <a:prstGeom prst="rect">
            <a:avLst/>
          </a:prstGeom>
        </p:spPr>
        <p:txBody>
          <a:bodyPr spcFirstLastPara="1" wrap="square" lIns="0" tIns="0" rIns="0" bIns="0" anchor="t" anchorCtr="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53" name="Google Shape;353;p49"/>
          <p:cNvSpPr txBox="1">
            <a:spLocks noGrp="1"/>
          </p:cNvSpPr>
          <p:nvPr>
            <p:ph type="body" idx="2"/>
          </p:nvPr>
        </p:nvSpPr>
        <p:spPr>
          <a:xfrm>
            <a:off x="714950" y="1989025"/>
            <a:ext cx="2792400" cy="28041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chemeClr val="lt1"/>
              </a:buClr>
              <a:buSzPts val="1500"/>
              <a:buChar char="●"/>
              <a:defRPr>
                <a:solidFill>
                  <a:schemeClr val="lt1"/>
                </a:solidFill>
              </a:defRPr>
            </a:lvl1pPr>
            <a:lvl2pPr marL="914400" lvl="1" indent="-323850">
              <a:spcBef>
                <a:spcPts val="0"/>
              </a:spcBef>
              <a:spcAft>
                <a:spcPts val="0"/>
              </a:spcAft>
              <a:buClr>
                <a:schemeClr val="lt1"/>
              </a:buClr>
              <a:buSzPts val="1500"/>
              <a:buChar char="○"/>
              <a:defRPr sz="1500">
                <a:solidFill>
                  <a:schemeClr val="lt1"/>
                </a:solidFill>
              </a:defRPr>
            </a:lvl2pPr>
            <a:lvl3pPr marL="1371600" lvl="2" indent="-323850">
              <a:spcBef>
                <a:spcPts val="0"/>
              </a:spcBef>
              <a:spcAft>
                <a:spcPts val="0"/>
              </a:spcAft>
              <a:buClr>
                <a:schemeClr val="lt1"/>
              </a:buClr>
              <a:buSzPts val="1500"/>
              <a:buChar char="■"/>
              <a:defRPr sz="1500">
                <a:solidFill>
                  <a:schemeClr val="lt1"/>
                </a:solidFill>
              </a:defRPr>
            </a:lvl3pPr>
            <a:lvl4pPr marL="1828800" lvl="3" indent="-323850">
              <a:spcBef>
                <a:spcPts val="0"/>
              </a:spcBef>
              <a:spcAft>
                <a:spcPts val="0"/>
              </a:spcAft>
              <a:buClr>
                <a:schemeClr val="lt1"/>
              </a:buClr>
              <a:buSzPts val="1500"/>
              <a:buChar char="●"/>
              <a:defRPr sz="1500">
                <a:solidFill>
                  <a:schemeClr val="lt1"/>
                </a:solidFill>
              </a:defRPr>
            </a:lvl4pPr>
            <a:lvl5pPr marL="2286000" lvl="4" indent="-323850">
              <a:spcBef>
                <a:spcPts val="0"/>
              </a:spcBef>
              <a:spcAft>
                <a:spcPts val="0"/>
              </a:spcAft>
              <a:buClr>
                <a:schemeClr val="lt1"/>
              </a:buClr>
              <a:buSzPts val="1500"/>
              <a:buChar char="○"/>
              <a:defRPr sz="1500">
                <a:solidFill>
                  <a:schemeClr val="lt1"/>
                </a:solidFill>
              </a:defRPr>
            </a:lvl5pPr>
            <a:lvl6pPr marL="2743200" lvl="5" indent="-323850">
              <a:spcBef>
                <a:spcPts val="0"/>
              </a:spcBef>
              <a:spcAft>
                <a:spcPts val="0"/>
              </a:spcAft>
              <a:buClr>
                <a:schemeClr val="lt1"/>
              </a:buClr>
              <a:buSzPts val="1500"/>
              <a:buChar char="■"/>
              <a:defRPr sz="1500">
                <a:solidFill>
                  <a:schemeClr val="lt1"/>
                </a:solidFill>
              </a:defRPr>
            </a:lvl6pPr>
            <a:lvl7pPr marL="3200400" lvl="6" indent="-323850">
              <a:spcBef>
                <a:spcPts val="0"/>
              </a:spcBef>
              <a:spcAft>
                <a:spcPts val="0"/>
              </a:spcAft>
              <a:buClr>
                <a:schemeClr val="lt1"/>
              </a:buClr>
              <a:buSzPts val="1500"/>
              <a:buChar char="●"/>
              <a:defRPr sz="1500">
                <a:solidFill>
                  <a:schemeClr val="lt1"/>
                </a:solidFill>
              </a:defRPr>
            </a:lvl7pPr>
            <a:lvl8pPr marL="3657600" lvl="7" indent="-323850">
              <a:spcBef>
                <a:spcPts val="0"/>
              </a:spcBef>
              <a:spcAft>
                <a:spcPts val="0"/>
              </a:spcAft>
              <a:buClr>
                <a:schemeClr val="lt1"/>
              </a:buClr>
              <a:buSzPts val="1500"/>
              <a:buChar char="○"/>
              <a:defRPr sz="1500">
                <a:solidFill>
                  <a:schemeClr val="lt1"/>
                </a:solidFill>
              </a:defRPr>
            </a:lvl8pPr>
            <a:lvl9pPr marL="4114800" lvl="8" indent="-323850">
              <a:spcBef>
                <a:spcPts val="0"/>
              </a:spcBef>
              <a:spcAft>
                <a:spcPts val="0"/>
              </a:spcAft>
              <a:buClr>
                <a:schemeClr val="lt1"/>
              </a:buClr>
              <a:buSzPts val="1500"/>
              <a:buChar char="■"/>
              <a:defRPr sz="1500">
                <a:solidFill>
                  <a:schemeClr val="lt1"/>
                </a:solidFill>
              </a:defRPr>
            </a:lvl9pPr>
          </a:lstStyle>
          <a:p>
            <a:endParaRPr/>
          </a:p>
        </p:txBody>
      </p:sp>
      <p:sp>
        <p:nvSpPr>
          <p:cNvPr id="354" name="Google Shape;354;p49"/>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355" name="Google Shape;355;p49"/>
          <p:cNvSpPr/>
          <p:nvPr/>
        </p:nvSpPr>
        <p:spPr>
          <a:xfrm>
            <a:off x="4416275" y="1976923"/>
            <a:ext cx="4045200" cy="2871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9"/>
          <p:cNvSpPr/>
          <p:nvPr/>
        </p:nvSpPr>
        <p:spPr>
          <a:xfrm rot="444408">
            <a:off x="5636457" y="2500588"/>
            <a:ext cx="1505663" cy="1505327"/>
          </a:xfrm>
          <a:prstGeom prst="pie">
            <a:avLst>
              <a:gd name="adj1" fmla="val 8241844"/>
              <a:gd name="adj2" fmla="val 12554936"/>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SzPts val="1100"/>
              <a:buNone/>
            </a:pPr>
            <a:endParaRPr sz="110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Differentiators / 4 column text">
  <p:cSld name="BIG_NUMBER">
    <p:bg>
      <p:bgPr>
        <a:solidFill>
          <a:schemeClr val="dk1"/>
        </a:solidFill>
        <a:effectLst/>
      </p:bgPr>
    </p:bg>
    <p:spTree>
      <p:nvGrpSpPr>
        <p:cNvPr id="1" name="Shape 357"/>
        <p:cNvGrpSpPr/>
        <p:nvPr/>
      </p:nvGrpSpPr>
      <p:grpSpPr>
        <a:xfrm>
          <a:off x="0" y="0"/>
          <a:ext cx="0" cy="0"/>
          <a:chOff x="0" y="0"/>
          <a:chExt cx="0" cy="0"/>
        </a:xfrm>
      </p:grpSpPr>
      <p:sp>
        <p:nvSpPr>
          <p:cNvPr id="358" name="Google Shape;358;p50"/>
          <p:cNvSpPr/>
          <p:nvPr/>
        </p:nvSpPr>
        <p:spPr>
          <a:xfrm>
            <a:off x="0" y="1324925"/>
            <a:ext cx="4572000" cy="1910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9" name="Google Shape;359;p50"/>
          <p:cNvSpPr/>
          <p:nvPr/>
        </p:nvSpPr>
        <p:spPr>
          <a:xfrm>
            <a:off x="0" y="3235076"/>
            <a:ext cx="4572000" cy="19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dk2"/>
              </a:solidFill>
            </a:endParaRPr>
          </a:p>
        </p:txBody>
      </p:sp>
      <p:sp>
        <p:nvSpPr>
          <p:cNvPr id="360" name="Google Shape;360;p50"/>
          <p:cNvSpPr/>
          <p:nvPr/>
        </p:nvSpPr>
        <p:spPr>
          <a:xfrm>
            <a:off x="4571892" y="3235076"/>
            <a:ext cx="4572000" cy="1914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lt1"/>
              </a:solidFill>
            </a:endParaRPr>
          </a:p>
        </p:txBody>
      </p:sp>
      <p:sp>
        <p:nvSpPr>
          <p:cNvPr id="361" name="Google Shape;361;p50"/>
          <p:cNvSpPr/>
          <p:nvPr/>
        </p:nvSpPr>
        <p:spPr>
          <a:xfrm>
            <a:off x="4571892" y="1324925"/>
            <a:ext cx="4572000" cy="191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accent5"/>
              </a:solidFill>
            </a:endParaRPr>
          </a:p>
        </p:txBody>
      </p:sp>
      <p:sp>
        <p:nvSpPr>
          <p:cNvPr id="362" name="Google Shape;362;p50"/>
          <p:cNvSpPr txBox="1">
            <a:spLocks noGrp="1"/>
          </p:cNvSpPr>
          <p:nvPr>
            <p:ph type="subTitle" idx="1"/>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363" name="Google Shape;363;p50"/>
          <p:cNvSpPr txBox="1">
            <a:spLocks noGrp="1"/>
          </p:cNvSpPr>
          <p:nvPr>
            <p:ph type="body" idx="2"/>
          </p:nvPr>
        </p:nvSpPr>
        <p:spPr>
          <a:xfrm>
            <a:off x="480425" y="610475"/>
            <a:ext cx="4878300" cy="600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64" name="Google Shape;364;p5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Section Header" type="blank">
  <p:cSld name="BLANK">
    <p:spTree>
      <p:nvGrpSpPr>
        <p:cNvPr id="1" name="Shape 365"/>
        <p:cNvGrpSpPr/>
        <p:nvPr/>
      </p:nvGrpSpPr>
      <p:grpSpPr>
        <a:xfrm>
          <a:off x="0" y="0"/>
          <a:ext cx="0" cy="0"/>
          <a:chOff x="0" y="0"/>
          <a:chExt cx="0" cy="0"/>
        </a:xfrm>
      </p:grpSpPr>
      <p:sp>
        <p:nvSpPr>
          <p:cNvPr id="366" name="Google Shape;366;p51"/>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367" name="Google Shape;367;p51"/>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a:endParaRPr/>
          </a:p>
        </p:txBody>
      </p:sp>
      <p:sp>
        <p:nvSpPr>
          <p:cNvPr id="368" name="Google Shape;368;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 1 column text">
  <p:cSld name="TITLE_1">
    <p:bg>
      <p:bgPr>
        <a:solidFill>
          <a:schemeClr val="dk1"/>
        </a:solidFill>
        <a:effectLst/>
      </p:bgPr>
    </p:bg>
    <p:spTree>
      <p:nvGrpSpPr>
        <p:cNvPr id="1" name="Shape 369"/>
        <p:cNvGrpSpPr/>
        <p:nvPr/>
      </p:nvGrpSpPr>
      <p:grpSpPr>
        <a:xfrm>
          <a:off x="0" y="0"/>
          <a:ext cx="0" cy="0"/>
          <a:chOff x="0" y="0"/>
          <a:chExt cx="0" cy="0"/>
        </a:xfrm>
      </p:grpSpPr>
      <p:sp>
        <p:nvSpPr>
          <p:cNvPr id="370" name="Google Shape;370;p52"/>
          <p:cNvSpPr/>
          <p:nvPr/>
        </p:nvSpPr>
        <p:spPr>
          <a:xfrm>
            <a:off x="0" y="0"/>
            <a:ext cx="9144000" cy="163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2"/>
          <p:cNvSpPr txBox="1">
            <a:spLocks noGrp="1"/>
          </p:cNvSpPr>
          <p:nvPr>
            <p:ph type="subTitle" idx="1"/>
          </p:nvPr>
        </p:nvSpPr>
        <p:spPr>
          <a:xfrm>
            <a:off x="791150" y="522625"/>
            <a:ext cx="5938800" cy="11082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372" name="Google Shape;372;p52"/>
          <p:cNvSpPr txBox="1">
            <a:spLocks noGrp="1"/>
          </p:cNvSpPr>
          <p:nvPr>
            <p:ph type="body" idx="2"/>
          </p:nvPr>
        </p:nvSpPr>
        <p:spPr>
          <a:xfrm>
            <a:off x="810075" y="2065225"/>
            <a:ext cx="7539900" cy="27774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lt1"/>
              </a:buClr>
              <a:buSzPts val="2800"/>
              <a:buChar char="●"/>
              <a:defRPr sz="2800">
                <a:solidFill>
                  <a:schemeClr val="lt1"/>
                </a:solidFill>
              </a:defRPr>
            </a:lvl1pPr>
            <a:lvl2pPr marL="914400" lvl="1" indent="-406400">
              <a:spcBef>
                <a:spcPts val="0"/>
              </a:spcBef>
              <a:spcAft>
                <a:spcPts val="0"/>
              </a:spcAft>
              <a:buClr>
                <a:schemeClr val="lt1"/>
              </a:buClr>
              <a:buSzPts val="2800"/>
              <a:buChar char="○"/>
              <a:defRPr sz="2800">
                <a:solidFill>
                  <a:schemeClr val="lt1"/>
                </a:solidFill>
              </a:defRPr>
            </a:lvl2pPr>
            <a:lvl3pPr marL="1371600" lvl="2" indent="-406400">
              <a:spcBef>
                <a:spcPts val="0"/>
              </a:spcBef>
              <a:spcAft>
                <a:spcPts val="0"/>
              </a:spcAft>
              <a:buClr>
                <a:schemeClr val="lt1"/>
              </a:buClr>
              <a:buSzPts val="2800"/>
              <a:buChar char="■"/>
              <a:defRPr sz="2800">
                <a:solidFill>
                  <a:schemeClr val="lt1"/>
                </a:solidFill>
              </a:defRPr>
            </a:lvl3pPr>
            <a:lvl4pPr marL="1828800" lvl="3" indent="-406400">
              <a:spcBef>
                <a:spcPts val="0"/>
              </a:spcBef>
              <a:spcAft>
                <a:spcPts val="0"/>
              </a:spcAft>
              <a:buClr>
                <a:schemeClr val="lt1"/>
              </a:buClr>
              <a:buSzPts val="2800"/>
              <a:buChar char="●"/>
              <a:defRPr sz="2800">
                <a:solidFill>
                  <a:schemeClr val="lt1"/>
                </a:solidFill>
              </a:defRPr>
            </a:lvl4pPr>
            <a:lvl5pPr marL="2286000" lvl="4" indent="-406400">
              <a:spcBef>
                <a:spcPts val="0"/>
              </a:spcBef>
              <a:spcAft>
                <a:spcPts val="0"/>
              </a:spcAft>
              <a:buClr>
                <a:schemeClr val="lt1"/>
              </a:buClr>
              <a:buSzPts val="2800"/>
              <a:buChar char="○"/>
              <a:defRPr sz="2800">
                <a:solidFill>
                  <a:schemeClr val="lt1"/>
                </a:solidFill>
              </a:defRPr>
            </a:lvl5pPr>
            <a:lvl6pPr marL="2743200" lvl="5" indent="-406400">
              <a:spcBef>
                <a:spcPts val="0"/>
              </a:spcBef>
              <a:spcAft>
                <a:spcPts val="0"/>
              </a:spcAft>
              <a:buClr>
                <a:schemeClr val="lt1"/>
              </a:buClr>
              <a:buSzPts val="2800"/>
              <a:buChar char="■"/>
              <a:defRPr sz="2800">
                <a:solidFill>
                  <a:schemeClr val="lt1"/>
                </a:solidFill>
              </a:defRPr>
            </a:lvl6pPr>
            <a:lvl7pPr marL="3200400" lvl="6" indent="-406400">
              <a:spcBef>
                <a:spcPts val="0"/>
              </a:spcBef>
              <a:spcAft>
                <a:spcPts val="0"/>
              </a:spcAft>
              <a:buClr>
                <a:schemeClr val="lt1"/>
              </a:buClr>
              <a:buSzPts val="2800"/>
              <a:buChar char="●"/>
              <a:defRPr sz="2800">
                <a:solidFill>
                  <a:schemeClr val="lt1"/>
                </a:solidFill>
              </a:defRPr>
            </a:lvl7pPr>
            <a:lvl8pPr marL="3657600" lvl="7" indent="-406400">
              <a:spcBef>
                <a:spcPts val="0"/>
              </a:spcBef>
              <a:spcAft>
                <a:spcPts val="0"/>
              </a:spcAft>
              <a:buClr>
                <a:schemeClr val="lt1"/>
              </a:buClr>
              <a:buSzPts val="2800"/>
              <a:buChar char="○"/>
              <a:defRPr sz="2800">
                <a:solidFill>
                  <a:schemeClr val="lt1"/>
                </a:solidFill>
              </a:defRPr>
            </a:lvl8pPr>
            <a:lvl9pPr marL="4114800" lvl="8" indent="-406400">
              <a:spcBef>
                <a:spcPts val="0"/>
              </a:spcBef>
              <a:spcAft>
                <a:spcPts val="0"/>
              </a:spcAft>
              <a:buClr>
                <a:schemeClr val="lt1"/>
              </a:buClr>
              <a:buSzPts val="2800"/>
              <a:buChar char="■"/>
              <a:defRPr sz="2800">
                <a:solidFill>
                  <a:schemeClr val="lt1"/>
                </a:solidFill>
              </a:defRPr>
            </a:lvl9pPr>
          </a:lstStyle>
          <a:p>
            <a:endParaRPr/>
          </a:p>
        </p:txBody>
      </p:sp>
      <p:sp>
        <p:nvSpPr>
          <p:cNvPr id="373" name="Google Shape;373;p52"/>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1 Background Image + Text">
  <p:cSld name="CUSTOM">
    <p:spTree>
      <p:nvGrpSpPr>
        <p:cNvPr id="1" name="Shape 374"/>
        <p:cNvGrpSpPr/>
        <p:nvPr/>
      </p:nvGrpSpPr>
      <p:grpSpPr>
        <a:xfrm>
          <a:off x="0" y="0"/>
          <a:ext cx="0" cy="0"/>
          <a:chOff x="0" y="0"/>
          <a:chExt cx="0" cy="0"/>
        </a:xfrm>
      </p:grpSpPr>
      <p:sp>
        <p:nvSpPr>
          <p:cNvPr id="375" name="Google Shape;375;p53"/>
          <p:cNvSpPr>
            <a:spLocks noGrp="1"/>
          </p:cNvSpPr>
          <p:nvPr>
            <p:ph type="pic" idx="2"/>
          </p:nvPr>
        </p:nvSpPr>
        <p:spPr>
          <a:xfrm>
            <a:off x="0" y="0"/>
            <a:ext cx="9144000" cy="5143500"/>
          </a:xfrm>
          <a:prstGeom prst="rect">
            <a:avLst/>
          </a:prstGeom>
          <a:noFill/>
          <a:ln>
            <a:noFill/>
          </a:ln>
        </p:spPr>
      </p:sp>
      <p:sp>
        <p:nvSpPr>
          <p:cNvPr id="376" name="Google Shape;376;p53"/>
          <p:cNvSpPr txBox="1">
            <a:spLocks noGrp="1"/>
          </p:cNvSpPr>
          <p:nvPr>
            <p:ph type="body" idx="1"/>
          </p:nvPr>
        </p:nvSpPr>
        <p:spPr>
          <a:xfrm>
            <a:off x="4655675" y="956675"/>
            <a:ext cx="3965400" cy="775200"/>
          </a:xfrm>
          <a:prstGeom prst="rect">
            <a:avLst/>
          </a:prstGeom>
          <a:solidFill>
            <a:schemeClr val="lt1"/>
          </a:solidFill>
        </p:spPr>
        <p:txBody>
          <a:bodyPr spcFirstLastPara="1" wrap="square" lIns="274300" tIns="0" rIns="274300" bIns="274300" anchor="t" anchorCtr="0">
            <a:noAutofit/>
          </a:bodyPr>
          <a:lstStyle>
            <a:lvl1pPr marL="457200" lvl="0" indent="-298450">
              <a:spcBef>
                <a:spcPts val="0"/>
              </a:spcBef>
              <a:spcAft>
                <a:spcPts val="0"/>
              </a:spcAft>
              <a:buClr>
                <a:schemeClr val="dk1"/>
              </a:buClr>
              <a:buSzPts val="1100"/>
              <a:buFont typeface="Barlow"/>
              <a:buChar char="●"/>
              <a:defRPr sz="1100">
                <a:latin typeface="Barlow"/>
                <a:ea typeface="Barlow"/>
                <a:cs typeface="Barlow"/>
                <a:sym typeface="Barlow"/>
              </a:defRPr>
            </a:lvl1pPr>
            <a:lvl2pPr marL="914400" lvl="1" indent="-298450">
              <a:spcBef>
                <a:spcPts val="0"/>
              </a:spcBef>
              <a:spcAft>
                <a:spcPts val="0"/>
              </a:spcAft>
              <a:buClr>
                <a:schemeClr val="dk1"/>
              </a:buClr>
              <a:buSzPts val="1100"/>
              <a:buFont typeface="Barlow"/>
              <a:buChar char="○"/>
              <a:defRPr sz="1100">
                <a:latin typeface="Barlow"/>
                <a:ea typeface="Barlow"/>
                <a:cs typeface="Barlow"/>
                <a:sym typeface="Barlow"/>
              </a:defRPr>
            </a:lvl2pPr>
            <a:lvl3pPr marL="1371600" lvl="2" indent="-298450">
              <a:spcBef>
                <a:spcPts val="0"/>
              </a:spcBef>
              <a:spcAft>
                <a:spcPts val="0"/>
              </a:spcAft>
              <a:buClr>
                <a:schemeClr val="dk1"/>
              </a:buClr>
              <a:buSzPts val="1100"/>
              <a:buFont typeface="Barlow"/>
              <a:buChar char="■"/>
              <a:defRPr sz="1100">
                <a:latin typeface="Barlow"/>
                <a:ea typeface="Barlow"/>
                <a:cs typeface="Barlow"/>
                <a:sym typeface="Barlow"/>
              </a:defRPr>
            </a:lvl3pPr>
            <a:lvl4pPr marL="1828800" lvl="3" indent="-298450">
              <a:spcBef>
                <a:spcPts val="0"/>
              </a:spcBef>
              <a:spcAft>
                <a:spcPts val="0"/>
              </a:spcAft>
              <a:buClr>
                <a:schemeClr val="dk1"/>
              </a:buClr>
              <a:buSzPts val="1100"/>
              <a:buFont typeface="Barlow"/>
              <a:buChar char="●"/>
              <a:defRPr sz="1100">
                <a:latin typeface="Barlow"/>
                <a:ea typeface="Barlow"/>
                <a:cs typeface="Barlow"/>
                <a:sym typeface="Barlow"/>
              </a:defRPr>
            </a:lvl4pPr>
            <a:lvl5pPr marL="2286000" lvl="4" indent="-298450">
              <a:spcBef>
                <a:spcPts val="0"/>
              </a:spcBef>
              <a:spcAft>
                <a:spcPts val="0"/>
              </a:spcAft>
              <a:buClr>
                <a:schemeClr val="dk1"/>
              </a:buClr>
              <a:buSzPts val="1100"/>
              <a:buFont typeface="Barlow"/>
              <a:buChar char="○"/>
              <a:defRPr>
                <a:latin typeface="Barlow"/>
                <a:ea typeface="Barlow"/>
                <a:cs typeface="Barlow"/>
                <a:sym typeface="Barlow"/>
              </a:defRPr>
            </a:lvl5pPr>
            <a:lvl6pPr marL="2743200" lvl="5" indent="-298450">
              <a:spcBef>
                <a:spcPts val="0"/>
              </a:spcBef>
              <a:spcAft>
                <a:spcPts val="0"/>
              </a:spcAft>
              <a:buClr>
                <a:schemeClr val="dk1"/>
              </a:buClr>
              <a:buSzPts val="1100"/>
              <a:buFont typeface="Barlow"/>
              <a:buChar char="■"/>
              <a:defRPr sz="1100">
                <a:latin typeface="Barlow"/>
                <a:ea typeface="Barlow"/>
                <a:cs typeface="Barlow"/>
                <a:sym typeface="Barlow"/>
              </a:defRPr>
            </a:lvl6pPr>
            <a:lvl7pPr marL="3200400" lvl="6" indent="-298450">
              <a:spcBef>
                <a:spcPts val="0"/>
              </a:spcBef>
              <a:spcAft>
                <a:spcPts val="0"/>
              </a:spcAft>
              <a:buClr>
                <a:schemeClr val="dk1"/>
              </a:buClr>
              <a:buSzPts val="1100"/>
              <a:buFont typeface="Barlow"/>
              <a:buChar char="●"/>
              <a:defRPr sz="1100">
                <a:latin typeface="Barlow"/>
                <a:ea typeface="Barlow"/>
                <a:cs typeface="Barlow"/>
                <a:sym typeface="Barlow"/>
              </a:defRPr>
            </a:lvl7pPr>
            <a:lvl8pPr marL="3657600" lvl="7" indent="-298450">
              <a:spcBef>
                <a:spcPts val="0"/>
              </a:spcBef>
              <a:spcAft>
                <a:spcPts val="0"/>
              </a:spcAft>
              <a:buClr>
                <a:schemeClr val="dk1"/>
              </a:buClr>
              <a:buSzPts val="1100"/>
              <a:buFont typeface="Barlow"/>
              <a:buChar char="○"/>
              <a:defRPr sz="1100">
                <a:latin typeface="Barlow"/>
                <a:ea typeface="Barlow"/>
                <a:cs typeface="Barlow"/>
                <a:sym typeface="Barlow"/>
              </a:defRPr>
            </a:lvl8pPr>
            <a:lvl9pPr marL="4114800" lvl="8" indent="-298450">
              <a:spcBef>
                <a:spcPts val="0"/>
              </a:spcBef>
              <a:spcAft>
                <a:spcPts val="0"/>
              </a:spcAft>
              <a:buClr>
                <a:schemeClr val="dk1"/>
              </a:buClr>
              <a:buSzPts val="1100"/>
              <a:buFont typeface="Barlow"/>
              <a:buChar char="■"/>
              <a:defRPr sz="1100">
                <a:latin typeface="Barlow"/>
                <a:ea typeface="Barlow"/>
                <a:cs typeface="Barlow"/>
                <a:sym typeface="Barlow"/>
              </a:defRPr>
            </a:lvl9pPr>
          </a:lstStyle>
          <a:p>
            <a:endParaRPr/>
          </a:p>
        </p:txBody>
      </p:sp>
      <p:sp>
        <p:nvSpPr>
          <p:cNvPr id="377" name="Google Shape;377;p53"/>
          <p:cNvSpPr txBox="1">
            <a:spLocks noGrp="1"/>
          </p:cNvSpPr>
          <p:nvPr>
            <p:ph type="subTitle" idx="3"/>
          </p:nvPr>
        </p:nvSpPr>
        <p:spPr>
          <a:xfrm>
            <a:off x="4655675" y="522900"/>
            <a:ext cx="3965400" cy="442800"/>
          </a:xfrm>
          <a:prstGeom prst="rect">
            <a:avLst/>
          </a:prstGeom>
          <a:solidFill>
            <a:schemeClr val="lt1"/>
          </a:solidFill>
        </p:spPr>
        <p:txBody>
          <a:bodyPr spcFirstLastPara="1" wrap="square" lIns="274300" tIns="274300" rIns="274300" bIns="0" anchor="b" anchorCtr="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378" name="Google Shape;378;p53"/>
          <p:cNvSpPr txBox="1">
            <a:spLocks noGrp="1"/>
          </p:cNvSpPr>
          <p:nvPr>
            <p:ph type="body" idx="4"/>
          </p:nvPr>
        </p:nvSpPr>
        <p:spPr>
          <a:xfrm>
            <a:off x="524350" y="4144800"/>
            <a:ext cx="1558800" cy="475800"/>
          </a:xfrm>
          <a:prstGeom prst="rect">
            <a:avLst/>
          </a:prstGeom>
          <a:solidFill>
            <a:schemeClr val="lt1"/>
          </a:solidFill>
        </p:spPr>
        <p:txBody>
          <a:bodyPr spcFirstLastPara="1" wrap="square" lIns="137150" tIns="137150" rIns="137150" bIns="137150" anchor="t" anchorCtr="0">
            <a:noAutofit/>
          </a:bodyPr>
          <a:lstStyle>
            <a:lvl1pPr marL="457200" lvl="0" indent="-273050">
              <a:spcBef>
                <a:spcPts val="0"/>
              </a:spcBef>
              <a:spcAft>
                <a:spcPts val="0"/>
              </a:spcAft>
              <a:buClr>
                <a:schemeClr val="dk1"/>
              </a:buClr>
              <a:buSzPts val="700"/>
              <a:buFont typeface="Barlow"/>
              <a:buChar char="●"/>
              <a:defRPr sz="700">
                <a:latin typeface="Barlow"/>
                <a:ea typeface="Barlow"/>
                <a:cs typeface="Barlow"/>
                <a:sym typeface="Barlow"/>
              </a:defRPr>
            </a:lvl1pPr>
            <a:lvl2pPr marL="914400" lvl="1" indent="-273050">
              <a:spcBef>
                <a:spcPts val="0"/>
              </a:spcBef>
              <a:spcAft>
                <a:spcPts val="0"/>
              </a:spcAft>
              <a:buClr>
                <a:schemeClr val="dk1"/>
              </a:buClr>
              <a:buSzPts val="700"/>
              <a:buFont typeface="Barlow"/>
              <a:buChar char="○"/>
              <a:defRPr sz="700">
                <a:latin typeface="Barlow"/>
                <a:ea typeface="Barlow"/>
                <a:cs typeface="Barlow"/>
                <a:sym typeface="Barlow"/>
              </a:defRPr>
            </a:lvl2pPr>
            <a:lvl3pPr marL="1371600" lvl="2" indent="-273050">
              <a:spcBef>
                <a:spcPts val="0"/>
              </a:spcBef>
              <a:spcAft>
                <a:spcPts val="0"/>
              </a:spcAft>
              <a:buClr>
                <a:schemeClr val="dk1"/>
              </a:buClr>
              <a:buSzPts val="700"/>
              <a:buFont typeface="Barlow"/>
              <a:buChar char="■"/>
              <a:defRPr sz="700">
                <a:latin typeface="Barlow"/>
                <a:ea typeface="Barlow"/>
                <a:cs typeface="Barlow"/>
                <a:sym typeface="Barlow"/>
              </a:defRPr>
            </a:lvl3pPr>
            <a:lvl4pPr marL="1828800" lvl="3" indent="-273050">
              <a:spcBef>
                <a:spcPts val="0"/>
              </a:spcBef>
              <a:spcAft>
                <a:spcPts val="0"/>
              </a:spcAft>
              <a:buClr>
                <a:schemeClr val="dk1"/>
              </a:buClr>
              <a:buSzPts val="700"/>
              <a:buFont typeface="Barlow"/>
              <a:buChar char="●"/>
              <a:defRPr sz="700">
                <a:latin typeface="Barlow"/>
                <a:ea typeface="Barlow"/>
                <a:cs typeface="Barlow"/>
                <a:sym typeface="Barlow"/>
              </a:defRPr>
            </a:lvl4pPr>
            <a:lvl5pPr marL="2286000" lvl="4" indent="-273050">
              <a:spcBef>
                <a:spcPts val="0"/>
              </a:spcBef>
              <a:spcAft>
                <a:spcPts val="0"/>
              </a:spcAft>
              <a:buClr>
                <a:schemeClr val="dk1"/>
              </a:buClr>
              <a:buSzPts val="700"/>
              <a:buFont typeface="Barlow"/>
              <a:buChar char="○"/>
              <a:defRPr sz="700">
                <a:latin typeface="Barlow"/>
                <a:ea typeface="Barlow"/>
                <a:cs typeface="Barlow"/>
                <a:sym typeface="Barlow"/>
              </a:defRPr>
            </a:lvl5pPr>
            <a:lvl6pPr marL="2743200" lvl="5" indent="-273050">
              <a:spcBef>
                <a:spcPts val="0"/>
              </a:spcBef>
              <a:spcAft>
                <a:spcPts val="0"/>
              </a:spcAft>
              <a:buClr>
                <a:schemeClr val="dk1"/>
              </a:buClr>
              <a:buSzPts val="700"/>
              <a:buFont typeface="Barlow"/>
              <a:buChar char="■"/>
              <a:defRPr sz="700">
                <a:latin typeface="Barlow"/>
                <a:ea typeface="Barlow"/>
                <a:cs typeface="Barlow"/>
                <a:sym typeface="Barlow"/>
              </a:defRPr>
            </a:lvl6pPr>
            <a:lvl7pPr marL="3200400" lvl="6" indent="-273050">
              <a:spcBef>
                <a:spcPts val="0"/>
              </a:spcBef>
              <a:spcAft>
                <a:spcPts val="0"/>
              </a:spcAft>
              <a:buClr>
                <a:schemeClr val="dk1"/>
              </a:buClr>
              <a:buSzPts val="700"/>
              <a:buFont typeface="Barlow"/>
              <a:buChar char="●"/>
              <a:defRPr sz="700">
                <a:latin typeface="Barlow"/>
                <a:ea typeface="Barlow"/>
                <a:cs typeface="Barlow"/>
                <a:sym typeface="Barlow"/>
              </a:defRPr>
            </a:lvl7pPr>
            <a:lvl8pPr marL="3657600" lvl="7" indent="-273050">
              <a:spcBef>
                <a:spcPts val="0"/>
              </a:spcBef>
              <a:spcAft>
                <a:spcPts val="0"/>
              </a:spcAft>
              <a:buClr>
                <a:schemeClr val="dk1"/>
              </a:buClr>
              <a:buSzPts val="700"/>
              <a:buFont typeface="Barlow"/>
              <a:buChar char="○"/>
              <a:defRPr sz="700">
                <a:latin typeface="Barlow"/>
                <a:ea typeface="Barlow"/>
                <a:cs typeface="Barlow"/>
                <a:sym typeface="Barlow"/>
              </a:defRPr>
            </a:lvl8pPr>
            <a:lvl9pPr marL="4114800" lvl="8" indent="-273050">
              <a:spcBef>
                <a:spcPts val="0"/>
              </a:spcBef>
              <a:spcAft>
                <a:spcPts val="0"/>
              </a:spcAft>
              <a:buClr>
                <a:schemeClr val="dk1"/>
              </a:buClr>
              <a:buSzPts val="700"/>
              <a:buFont typeface="Barlow"/>
              <a:buChar char="■"/>
              <a:defRPr sz="700">
                <a:latin typeface="Barlow"/>
                <a:ea typeface="Barlow"/>
                <a:cs typeface="Barlow"/>
                <a:sym typeface="Barlow"/>
              </a:defRPr>
            </a:lvl9pPr>
          </a:lstStyle>
          <a:p>
            <a:endParaRPr/>
          </a:p>
        </p:txBody>
      </p:sp>
      <p:sp>
        <p:nvSpPr>
          <p:cNvPr id="379" name="Google Shape;379;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Quote + Image">
  <p:cSld name="CUSTOM_1">
    <p:bg>
      <p:bgPr>
        <a:solidFill>
          <a:schemeClr val="lt2"/>
        </a:solidFill>
        <a:effectLst/>
      </p:bgPr>
    </p:bg>
    <p:spTree>
      <p:nvGrpSpPr>
        <p:cNvPr id="1" name="Shape 380"/>
        <p:cNvGrpSpPr/>
        <p:nvPr/>
      </p:nvGrpSpPr>
      <p:grpSpPr>
        <a:xfrm>
          <a:off x="0" y="0"/>
          <a:ext cx="0" cy="0"/>
          <a:chOff x="0" y="0"/>
          <a:chExt cx="0" cy="0"/>
        </a:xfrm>
      </p:grpSpPr>
      <p:sp>
        <p:nvSpPr>
          <p:cNvPr id="381" name="Google Shape;381;p54"/>
          <p:cNvSpPr>
            <a:spLocks noGrp="1"/>
          </p:cNvSpPr>
          <p:nvPr>
            <p:ph type="pic" idx="2"/>
          </p:nvPr>
        </p:nvSpPr>
        <p:spPr>
          <a:xfrm>
            <a:off x="5485725" y="523025"/>
            <a:ext cx="3135300" cy="4097700"/>
          </a:xfrm>
          <a:prstGeom prst="roundRect">
            <a:avLst>
              <a:gd name="adj" fmla="val 16667"/>
            </a:avLst>
          </a:prstGeom>
          <a:noFill/>
          <a:ln>
            <a:noFill/>
          </a:ln>
        </p:spPr>
      </p:sp>
      <p:sp>
        <p:nvSpPr>
          <p:cNvPr id="382" name="Google Shape;382;p54"/>
          <p:cNvSpPr txBox="1">
            <a:spLocks noGrp="1"/>
          </p:cNvSpPr>
          <p:nvPr>
            <p:ph type="title"/>
          </p:nvPr>
        </p:nvSpPr>
        <p:spPr>
          <a:xfrm>
            <a:off x="591441" y="391675"/>
            <a:ext cx="4397400" cy="3178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383" name="Google Shape;383;p54"/>
          <p:cNvSpPr txBox="1">
            <a:spLocks noGrp="1"/>
          </p:cNvSpPr>
          <p:nvPr>
            <p:ph type="body" idx="1"/>
          </p:nvPr>
        </p:nvSpPr>
        <p:spPr>
          <a:xfrm>
            <a:off x="638750" y="4413181"/>
            <a:ext cx="5537100" cy="310500"/>
          </a:xfrm>
          <a:prstGeom prst="rect">
            <a:avLst/>
          </a:prstGeom>
        </p:spPr>
        <p:txBody>
          <a:bodyPr spcFirstLastPara="1" wrap="square" lIns="91425" tIns="91425" rIns="91425" bIns="91425" anchor="b" anchorCtr="0">
            <a:noAutofit/>
          </a:bodyPr>
          <a:lstStyle>
            <a:lvl1pPr marL="457200" lvl="0"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marL="914400" lvl="1"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marL="1371600" lvl="2"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marL="1828800" lvl="3"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marL="2286000" lvl="4" indent="-29845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marL="2743200" lvl="5"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marL="3200400" lvl="6"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marL="3657600" lvl="7"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marL="4114800" lvl="8"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a:endParaRPr/>
          </a:p>
        </p:txBody>
      </p:sp>
      <p:sp>
        <p:nvSpPr>
          <p:cNvPr id="384" name="Google Shape;384;p54"/>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Goals + 5 Images">
  <p:cSld name="CUSTOM_2">
    <p:bg>
      <p:bgPr>
        <a:solidFill>
          <a:schemeClr val="dk1"/>
        </a:solidFill>
        <a:effectLst/>
      </p:bgPr>
    </p:bg>
    <p:spTree>
      <p:nvGrpSpPr>
        <p:cNvPr id="1" name="Shape 385"/>
        <p:cNvGrpSpPr/>
        <p:nvPr/>
      </p:nvGrpSpPr>
      <p:grpSpPr>
        <a:xfrm>
          <a:off x="0" y="0"/>
          <a:ext cx="0" cy="0"/>
          <a:chOff x="0" y="0"/>
          <a:chExt cx="0" cy="0"/>
        </a:xfrm>
      </p:grpSpPr>
      <p:sp>
        <p:nvSpPr>
          <p:cNvPr id="386" name="Google Shape;386;p55"/>
          <p:cNvSpPr txBox="1">
            <a:spLocks noGrp="1"/>
          </p:cNvSpPr>
          <p:nvPr>
            <p:ph type="body" idx="1"/>
          </p:nvPr>
        </p:nvSpPr>
        <p:spPr>
          <a:xfrm>
            <a:off x="5481425" y="271557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87" name="Google Shape;387;p55"/>
          <p:cNvSpPr txBox="1">
            <a:spLocks noGrp="1"/>
          </p:cNvSpPr>
          <p:nvPr>
            <p:ph type="body" idx="2"/>
          </p:nvPr>
        </p:nvSpPr>
        <p:spPr>
          <a:xfrm>
            <a:off x="3918400" y="27157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88" name="Google Shape;388;p55"/>
          <p:cNvSpPr txBox="1">
            <a:spLocks noGrp="1"/>
          </p:cNvSpPr>
          <p:nvPr>
            <p:ph type="body" idx="3"/>
          </p:nvPr>
        </p:nvSpPr>
        <p:spPr>
          <a:xfrm>
            <a:off x="2349550" y="271557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89" name="Google Shape;389;p55"/>
          <p:cNvSpPr txBox="1">
            <a:spLocks noGrp="1"/>
          </p:cNvSpPr>
          <p:nvPr>
            <p:ph type="body" idx="4"/>
          </p:nvPr>
        </p:nvSpPr>
        <p:spPr>
          <a:xfrm>
            <a:off x="7911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390" name="Google Shape;390;p55"/>
          <p:cNvSpPr txBox="1">
            <a:spLocks noGrp="1"/>
          </p:cNvSpPr>
          <p:nvPr>
            <p:ph type="body" idx="5"/>
          </p:nvPr>
        </p:nvSpPr>
        <p:spPr>
          <a:xfrm>
            <a:off x="7911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91" name="Google Shape;391;p55"/>
          <p:cNvSpPr txBox="1">
            <a:spLocks noGrp="1"/>
          </p:cNvSpPr>
          <p:nvPr>
            <p:ph type="body" idx="6"/>
          </p:nvPr>
        </p:nvSpPr>
        <p:spPr>
          <a:xfrm>
            <a:off x="70444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cxnSp>
        <p:nvCxnSpPr>
          <p:cNvPr id="392" name="Google Shape;392;p55"/>
          <p:cNvCxnSpPr/>
          <p:nvPr/>
        </p:nvCxnSpPr>
        <p:spPr>
          <a:xfrm rot="10800000">
            <a:off x="827250" y="1481375"/>
            <a:ext cx="7489500" cy="0"/>
          </a:xfrm>
          <a:prstGeom prst="straightConnector1">
            <a:avLst/>
          </a:prstGeom>
          <a:noFill/>
          <a:ln w="19050" cap="flat" cmpd="sng">
            <a:solidFill>
              <a:schemeClr val="accent1"/>
            </a:solidFill>
            <a:prstDash val="solid"/>
            <a:round/>
            <a:headEnd type="none" w="med" len="med"/>
            <a:tailEnd type="none" w="med" len="med"/>
          </a:ln>
        </p:spPr>
      </p:cxnSp>
      <p:sp>
        <p:nvSpPr>
          <p:cNvPr id="393" name="Google Shape;393;p55"/>
          <p:cNvSpPr>
            <a:spLocks noGrp="1"/>
          </p:cNvSpPr>
          <p:nvPr>
            <p:ph type="pic" idx="7"/>
          </p:nvPr>
        </p:nvSpPr>
        <p:spPr>
          <a:xfrm>
            <a:off x="7049625" y="523025"/>
            <a:ext cx="1305900" cy="1918500"/>
          </a:xfrm>
          <a:prstGeom prst="roundRect">
            <a:avLst>
              <a:gd name="adj" fmla="val 16667"/>
            </a:avLst>
          </a:prstGeom>
          <a:noFill/>
          <a:ln>
            <a:noFill/>
          </a:ln>
        </p:spPr>
      </p:sp>
      <p:sp>
        <p:nvSpPr>
          <p:cNvPr id="394" name="Google Shape;394;p55"/>
          <p:cNvSpPr>
            <a:spLocks noGrp="1"/>
          </p:cNvSpPr>
          <p:nvPr>
            <p:ph type="pic" idx="8"/>
          </p:nvPr>
        </p:nvSpPr>
        <p:spPr>
          <a:xfrm>
            <a:off x="784775" y="522100"/>
            <a:ext cx="1305900" cy="1918500"/>
          </a:xfrm>
          <a:prstGeom prst="roundRect">
            <a:avLst>
              <a:gd name="adj" fmla="val 16667"/>
            </a:avLst>
          </a:prstGeom>
          <a:noFill/>
          <a:ln>
            <a:noFill/>
          </a:ln>
        </p:spPr>
      </p:sp>
      <p:sp>
        <p:nvSpPr>
          <p:cNvPr id="395" name="Google Shape;395;p55"/>
          <p:cNvSpPr>
            <a:spLocks noGrp="1"/>
          </p:cNvSpPr>
          <p:nvPr>
            <p:ph type="pic" idx="9"/>
          </p:nvPr>
        </p:nvSpPr>
        <p:spPr>
          <a:xfrm>
            <a:off x="2343950" y="523500"/>
            <a:ext cx="1305900" cy="1918500"/>
          </a:xfrm>
          <a:prstGeom prst="roundRect">
            <a:avLst>
              <a:gd name="adj" fmla="val 16667"/>
            </a:avLst>
          </a:prstGeom>
          <a:noFill/>
          <a:ln>
            <a:noFill/>
          </a:ln>
        </p:spPr>
      </p:sp>
      <p:sp>
        <p:nvSpPr>
          <p:cNvPr id="396" name="Google Shape;396;p55"/>
          <p:cNvSpPr>
            <a:spLocks noGrp="1"/>
          </p:cNvSpPr>
          <p:nvPr>
            <p:ph type="pic" idx="13"/>
          </p:nvPr>
        </p:nvSpPr>
        <p:spPr>
          <a:xfrm>
            <a:off x="3915213" y="523500"/>
            <a:ext cx="1305900" cy="1918500"/>
          </a:xfrm>
          <a:prstGeom prst="roundRect">
            <a:avLst>
              <a:gd name="adj" fmla="val 16667"/>
            </a:avLst>
          </a:prstGeom>
          <a:noFill/>
          <a:ln>
            <a:noFill/>
          </a:ln>
        </p:spPr>
      </p:sp>
      <p:sp>
        <p:nvSpPr>
          <p:cNvPr id="397" name="Google Shape;397;p55"/>
          <p:cNvSpPr>
            <a:spLocks noGrp="1"/>
          </p:cNvSpPr>
          <p:nvPr>
            <p:ph type="pic" idx="14"/>
          </p:nvPr>
        </p:nvSpPr>
        <p:spPr>
          <a:xfrm>
            <a:off x="5490975" y="523500"/>
            <a:ext cx="1305900" cy="1918500"/>
          </a:xfrm>
          <a:prstGeom prst="roundRect">
            <a:avLst>
              <a:gd name="adj" fmla="val 16667"/>
            </a:avLst>
          </a:prstGeom>
          <a:noFill/>
          <a:ln>
            <a:noFill/>
          </a:ln>
        </p:spPr>
      </p:sp>
      <p:sp>
        <p:nvSpPr>
          <p:cNvPr id="398" name="Google Shape;398;p55"/>
          <p:cNvSpPr txBox="1">
            <a:spLocks noGrp="1"/>
          </p:cNvSpPr>
          <p:nvPr>
            <p:ph type="body" idx="15"/>
          </p:nvPr>
        </p:nvSpPr>
        <p:spPr>
          <a:xfrm>
            <a:off x="5481425" y="4112700"/>
            <a:ext cx="28776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99" name="Google Shape;399;p55"/>
          <p:cNvSpPr txBox="1">
            <a:spLocks noGrp="1"/>
          </p:cNvSpPr>
          <p:nvPr>
            <p:ph type="subTitle" idx="16"/>
          </p:nvPr>
        </p:nvSpPr>
        <p:spPr>
          <a:xfrm>
            <a:off x="5481425" y="3897300"/>
            <a:ext cx="2877600" cy="2154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400" name="Google Shape;400;p55"/>
          <p:cNvSpPr txBox="1">
            <a:spLocks noGrp="1"/>
          </p:cNvSpPr>
          <p:nvPr>
            <p:ph type="body" idx="17"/>
          </p:nvPr>
        </p:nvSpPr>
        <p:spPr>
          <a:xfrm>
            <a:off x="23495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1" name="Google Shape;401;p55"/>
          <p:cNvSpPr txBox="1">
            <a:spLocks noGrp="1"/>
          </p:cNvSpPr>
          <p:nvPr>
            <p:ph type="body" idx="18"/>
          </p:nvPr>
        </p:nvSpPr>
        <p:spPr>
          <a:xfrm>
            <a:off x="3915488"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2" name="Google Shape;402;p55"/>
          <p:cNvSpPr txBox="1">
            <a:spLocks noGrp="1"/>
          </p:cNvSpPr>
          <p:nvPr>
            <p:ph type="body" idx="19"/>
          </p:nvPr>
        </p:nvSpPr>
        <p:spPr>
          <a:xfrm>
            <a:off x="5479963"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3" name="Google Shape;403;p55"/>
          <p:cNvSpPr txBox="1">
            <a:spLocks noGrp="1"/>
          </p:cNvSpPr>
          <p:nvPr>
            <p:ph type="body" idx="20"/>
          </p:nvPr>
        </p:nvSpPr>
        <p:spPr>
          <a:xfrm>
            <a:off x="7047338"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4" name="Google Shape;404;p55"/>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trategy Canvas / Line Graph">
  <p:cSld name="CUSTOM_3">
    <p:bg>
      <p:bgPr>
        <a:solidFill>
          <a:schemeClr val="dk1"/>
        </a:solidFill>
        <a:effectLst/>
      </p:bgPr>
    </p:bg>
    <p:spTree>
      <p:nvGrpSpPr>
        <p:cNvPr id="1" name="Shape 405"/>
        <p:cNvGrpSpPr/>
        <p:nvPr/>
      </p:nvGrpSpPr>
      <p:grpSpPr>
        <a:xfrm>
          <a:off x="0" y="0"/>
          <a:ext cx="0" cy="0"/>
          <a:chOff x="0" y="0"/>
          <a:chExt cx="0" cy="0"/>
        </a:xfrm>
      </p:grpSpPr>
      <p:sp>
        <p:nvSpPr>
          <p:cNvPr id="406" name="Google Shape;406;p56"/>
          <p:cNvSpPr txBox="1">
            <a:spLocks noGrp="1"/>
          </p:cNvSpPr>
          <p:nvPr>
            <p:ph type="body" idx="1"/>
          </p:nvPr>
        </p:nvSpPr>
        <p:spPr>
          <a:xfrm>
            <a:off x="3917825" y="4024920"/>
            <a:ext cx="44412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07" name="Google Shape;407;p56"/>
          <p:cNvSpPr txBox="1">
            <a:spLocks noGrp="1"/>
          </p:cNvSpPr>
          <p:nvPr>
            <p:ph type="subTitle" idx="2"/>
          </p:nvPr>
        </p:nvSpPr>
        <p:spPr>
          <a:xfrm>
            <a:off x="783675" y="3967895"/>
            <a:ext cx="2877600" cy="4311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a:endParaRPr/>
          </a:p>
        </p:txBody>
      </p:sp>
      <p:sp>
        <p:nvSpPr>
          <p:cNvPr id="408" name="Google Shape;408;p56"/>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Header">
  <p:cSld name="CUSTOM_4">
    <p:spTree>
      <p:nvGrpSpPr>
        <p:cNvPr id="1" name="Shape 409"/>
        <p:cNvGrpSpPr/>
        <p:nvPr/>
      </p:nvGrpSpPr>
      <p:grpSpPr>
        <a:xfrm>
          <a:off x="0" y="0"/>
          <a:ext cx="0" cy="0"/>
          <a:chOff x="0" y="0"/>
          <a:chExt cx="0" cy="0"/>
        </a:xfrm>
      </p:grpSpPr>
      <p:sp>
        <p:nvSpPr>
          <p:cNvPr id="410" name="Google Shape;410;p57"/>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411" name="Google Shape;411;p57"/>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a:endParaRPr/>
          </a:p>
        </p:txBody>
      </p:sp>
      <p:sp>
        <p:nvSpPr>
          <p:cNvPr id="412" name="Google Shape;412;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KPIs / Objectives">
  <p:cSld name="CUSTOM_5">
    <p:bg>
      <p:bgPr>
        <a:solidFill>
          <a:schemeClr val="dk1"/>
        </a:solidFill>
        <a:effectLst/>
      </p:bgPr>
    </p:bg>
    <p:spTree>
      <p:nvGrpSpPr>
        <p:cNvPr id="1" name="Shape 413"/>
        <p:cNvGrpSpPr/>
        <p:nvPr/>
      </p:nvGrpSpPr>
      <p:grpSpPr>
        <a:xfrm>
          <a:off x="0" y="0"/>
          <a:ext cx="0" cy="0"/>
          <a:chOff x="0" y="0"/>
          <a:chExt cx="0" cy="0"/>
        </a:xfrm>
      </p:grpSpPr>
      <p:sp>
        <p:nvSpPr>
          <p:cNvPr id="414" name="Google Shape;414;p58"/>
          <p:cNvSpPr/>
          <p:nvPr/>
        </p:nvSpPr>
        <p:spPr>
          <a:xfrm rot="-5400000">
            <a:off x="4090300" y="-436575"/>
            <a:ext cx="4099200" cy="6015000"/>
          </a:xfrm>
          <a:prstGeom prst="round2SameRect">
            <a:avLst>
              <a:gd name="adj1" fmla="val 16667"/>
              <a:gd name="adj2"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15" name="Google Shape;415;p58"/>
          <p:cNvSpPr txBox="1">
            <a:spLocks noGrp="1"/>
          </p:cNvSpPr>
          <p:nvPr>
            <p:ph type="body" idx="1"/>
          </p:nvPr>
        </p:nvSpPr>
        <p:spPr>
          <a:xfrm>
            <a:off x="3918400" y="3680775"/>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16" name="Google Shape;416;p58"/>
          <p:cNvSpPr txBox="1">
            <a:spLocks noGrp="1"/>
          </p:cNvSpPr>
          <p:nvPr>
            <p:ph type="body" idx="2"/>
          </p:nvPr>
        </p:nvSpPr>
        <p:spPr>
          <a:xfrm>
            <a:off x="3918400" y="37808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17" name="Google Shape;417;p58"/>
          <p:cNvSpPr txBox="1">
            <a:spLocks noGrp="1"/>
          </p:cNvSpPr>
          <p:nvPr>
            <p:ph type="body" idx="3"/>
          </p:nvPr>
        </p:nvSpPr>
        <p:spPr>
          <a:xfrm>
            <a:off x="7044450" y="36805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18" name="Google Shape;418;p58"/>
          <p:cNvSpPr txBox="1">
            <a:spLocks noGrp="1"/>
          </p:cNvSpPr>
          <p:nvPr>
            <p:ph type="body" idx="4"/>
          </p:nvPr>
        </p:nvSpPr>
        <p:spPr>
          <a:xfrm>
            <a:off x="7044450" y="37806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19" name="Google Shape;419;p58"/>
          <p:cNvSpPr>
            <a:spLocks noGrp="1"/>
          </p:cNvSpPr>
          <p:nvPr>
            <p:ph type="pic" idx="5"/>
          </p:nvPr>
        </p:nvSpPr>
        <p:spPr>
          <a:xfrm>
            <a:off x="7049625" y="1588125"/>
            <a:ext cx="1305900" cy="1918500"/>
          </a:xfrm>
          <a:prstGeom prst="roundRect">
            <a:avLst>
              <a:gd name="adj" fmla="val 16667"/>
            </a:avLst>
          </a:prstGeom>
          <a:noFill/>
          <a:ln>
            <a:noFill/>
          </a:ln>
        </p:spPr>
      </p:sp>
      <p:sp>
        <p:nvSpPr>
          <p:cNvPr id="420" name="Google Shape;420;p58"/>
          <p:cNvSpPr>
            <a:spLocks noGrp="1"/>
          </p:cNvSpPr>
          <p:nvPr>
            <p:ph type="pic" idx="6"/>
          </p:nvPr>
        </p:nvSpPr>
        <p:spPr>
          <a:xfrm>
            <a:off x="3915213" y="1588600"/>
            <a:ext cx="1305900" cy="1918500"/>
          </a:xfrm>
          <a:prstGeom prst="roundRect">
            <a:avLst>
              <a:gd name="adj" fmla="val 16667"/>
            </a:avLst>
          </a:prstGeom>
          <a:noFill/>
          <a:ln>
            <a:noFill/>
          </a:ln>
        </p:spPr>
      </p:sp>
      <p:sp>
        <p:nvSpPr>
          <p:cNvPr id="421" name="Google Shape;421;p58"/>
          <p:cNvSpPr>
            <a:spLocks noGrp="1"/>
          </p:cNvSpPr>
          <p:nvPr>
            <p:ph type="pic" idx="7"/>
          </p:nvPr>
        </p:nvSpPr>
        <p:spPr>
          <a:xfrm>
            <a:off x="5490975" y="1588600"/>
            <a:ext cx="1305900" cy="1918500"/>
          </a:xfrm>
          <a:prstGeom prst="roundRect">
            <a:avLst>
              <a:gd name="adj" fmla="val 16667"/>
            </a:avLst>
          </a:prstGeom>
          <a:noFill/>
          <a:ln>
            <a:noFill/>
          </a:ln>
        </p:spPr>
      </p:sp>
      <p:sp>
        <p:nvSpPr>
          <p:cNvPr id="422" name="Google Shape;422;p58"/>
          <p:cNvSpPr txBox="1">
            <a:spLocks noGrp="1"/>
          </p:cNvSpPr>
          <p:nvPr>
            <p:ph type="subTitle" idx="8"/>
          </p:nvPr>
        </p:nvSpPr>
        <p:spPr>
          <a:xfrm>
            <a:off x="3918800" y="10345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423" name="Google Shape;423;p58"/>
          <p:cNvSpPr txBox="1">
            <a:spLocks noGrp="1"/>
          </p:cNvSpPr>
          <p:nvPr>
            <p:ph type="subTitle" idx="9"/>
          </p:nvPr>
        </p:nvSpPr>
        <p:spPr>
          <a:xfrm>
            <a:off x="5484775" y="10345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424" name="Google Shape;424;p58"/>
          <p:cNvSpPr txBox="1">
            <a:spLocks noGrp="1"/>
          </p:cNvSpPr>
          <p:nvPr>
            <p:ph type="subTitle" idx="13"/>
          </p:nvPr>
        </p:nvSpPr>
        <p:spPr>
          <a:xfrm>
            <a:off x="7050750" y="10327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425" name="Google Shape;425;p58"/>
          <p:cNvSpPr txBox="1">
            <a:spLocks noGrp="1"/>
          </p:cNvSpPr>
          <p:nvPr>
            <p:ph type="body" idx="14"/>
          </p:nvPr>
        </p:nvSpPr>
        <p:spPr>
          <a:xfrm>
            <a:off x="507400" y="1828050"/>
            <a:ext cx="2136300" cy="29733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accent2"/>
              </a:buClr>
              <a:buSzPts val="2800"/>
              <a:buChar char="●"/>
              <a:defRPr sz="2800">
                <a:solidFill>
                  <a:schemeClr val="accent2"/>
                </a:solidFill>
              </a:defRPr>
            </a:lvl1pPr>
            <a:lvl2pPr marL="914400" lvl="1" indent="-406400">
              <a:spcBef>
                <a:spcPts val="0"/>
              </a:spcBef>
              <a:spcAft>
                <a:spcPts val="0"/>
              </a:spcAft>
              <a:buClr>
                <a:schemeClr val="accent2"/>
              </a:buClr>
              <a:buSzPts val="2800"/>
              <a:buChar char="○"/>
              <a:defRPr sz="2800">
                <a:solidFill>
                  <a:schemeClr val="accent2"/>
                </a:solidFill>
              </a:defRPr>
            </a:lvl2pPr>
            <a:lvl3pPr marL="1371600" lvl="2" indent="-406400">
              <a:spcBef>
                <a:spcPts val="0"/>
              </a:spcBef>
              <a:spcAft>
                <a:spcPts val="0"/>
              </a:spcAft>
              <a:buClr>
                <a:schemeClr val="accent2"/>
              </a:buClr>
              <a:buSzPts val="2800"/>
              <a:buChar char="■"/>
              <a:defRPr sz="2800">
                <a:solidFill>
                  <a:schemeClr val="accent2"/>
                </a:solidFill>
              </a:defRPr>
            </a:lvl3pPr>
            <a:lvl4pPr marL="1828800" lvl="3" indent="-406400">
              <a:spcBef>
                <a:spcPts val="0"/>
              </a:spcBef>
              <a:spcAft>
                <a:spcPts val="0"/>
              </a:spcAft>
              <a:buClr>
                <a:schemeClr val="accent2"/>
              </a:buClr>
              <a:buSzPts val="2800"/>
              <a:buChar char="●"/>
              <a:defRPr sz="2800">
                <a:solidFill>
                  <a:schemeClr val="accent2"/>
                </a:solidFill>
              </a:defRPr>
            </a:lvl4pPr>
            <a:lvl5pPr marL="2286000" lvl="4" indent="-406400">
              <a:spcBef>
                <a:spcPts val="0"/>
              </a:spcBef>
              <a:spcAft>
                <a:spcPts val="0"/>
              </a:spcAft>
              <a:buClr>
                <a:schemeClr val="accent2"/>
              </a:buClr>
              <a:buSzPts val="2800"/>
              <a:buChar char="○"/>
              <a:defRPr sz="2800">
                <a:solidFill>
                  <a:schemeClr val="accent2"/>
                </a:solidFill>
              </a:defRPr>
            </a:lvl5pPr>
            <a:lvl6pPr marL="2743200" lvl="5" indent="-406400">
              <a:spcBef>
                <a:spcPts val="0"/>
              </a:spcBef>
              <a:spcAft>
                <a:spcPts val="0"/>
              </a:spcAft>
              <a:buClr>
                <a:schemeClr val="accent2"/>
              </a:buClr>
              <a:buSzPts val="2800"/>
              <a:buChar char="■"/>
              <a:defRPr sz="2800">
                <a:solidFill>
                  <a:schemeClr val="accent2"/>
                </a:solidFill>
              </a:defRPr>
            </a:lvl6pPr>
            <a:lvl7pPr marL="3200400" lvl="6" indent="-406400">
              <a:spcBef>
                <a:spcPts val="0"/>
              </a:spcBef>
              <a:spcAft>
                <a:spcPts val="0"/>
              </a:spcAft>
              <a:buClr>
                <a:schemeClr val="accent2"/>
              </a:buClr>
              <a:buSzPts val="2800"/>
              <a:buChar char="●"/>
              <a:defRPr sz="2800">
                <a:solidFill>
                  <a:schemeClr val="accent2"/>
                </a:solidFill>
              </a:defRPr>
            </a:lvl7pPr>
            <a:lvl8pPr marL="3657600" lvl="7" indent="-406400">
              <a:spcBef>
                <a:spcPts val="0"/>
              </a:spcBef>
              <a:spcAft>
                <a:spcPts val="0"/>
              </a:spcAft>
              <a:buClr>
                <a:schemeClr val="accent2"/>
              </a:buClr>
              <a:buSzPts val="2800"/>
              <a:buChar char="○"/>
              <a:defRPr sz="2800">
                <a:solidFill>
                  <a:schemeClr val="accent2"/>
                </a:solidFill>
              </a:defRPr>
            </a:lvl8pPr>
            <a:lvl9pPr marL="4114800" lvl="8" indent="-406400">
              <a:spcBef>
                <a:spcPts val="0"/>
              </a:spcBef>
              <a:spcAft>
                <a:spcPts val="0"/>
              </a:spcAft>
              <a:buClr>
                <a:schemeClr val="accent2"/>
              </a:buClr>
              <a:buSzPts val="2800"/>
              <a:buChar char="■"/>
              <a:defRPr sz="2800">
                <a:solidFill>
                  <a:schemeClr val="accent2"/>
                </a:solidFill>
              </a:defRPr>
            </a:lvl9pPr>
          </a:lstStyle>
          <a:p>
            <a:endParaRPr/>
          </a:p>
        </p:txBody>
      </p:sp>
      <p:sp>
        <p:nvSpPr>
          <p:cNvPr id="426" name="Google Shape;426;p58"/>
          <p:cNvSpPr txBox="1">
            <a:spLocks noGrp="1"/>
          </p:cNvSpPr>
          <p:nvPr>
            <p:ph type="body" idx="15"/>
          </p:nvPr>
        </p:nvSpPr>
        <p:spPr>
          <a:xfrm>
            <a:off x="5481425" y="3680775"/>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27" name="Google Shape;427;p58"/>
          <p:cNvSpPr txBox="1">
            <a:spLocks noGrp="1"/>
          </p:cNvSpPr>
          <p:nvPr>
            <p:ph type="body" idx="16"/>
          </p:nvPr>
        </p:nvSpPr>
        <p:spPr>
          <a:xfrm>
            <a:off x="5481425" y="37808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28" name="Google Shape;428;p58"/>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432">
          <p15:clr>
            <a:srgbClr val="E46962"/>
          </p15:clr>
        </p15:guide>
        <p15:guide id="2" orient="horz" pos="2088">
          <p15:clr>
            <a:srgbClr val="E46962"/>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Action Plan + 5 Images">
  <p:cSld name="CUSTOM_6">
    <p:bg>
      <p:bgPr>
        <a:solidFill>
          <a:schemeClr val="accent6"/>
        </a:solidFill>
        <a:effectLst/>
      </p:bgPr>
    </p:bg>
    <p:spTree>
      <p:nvGrpSpPr>
        <p:cNvPr id="1" name="Shape 429"/>
        <p:cNvGrpSpPr/>
        <p:nvPr/>
      </p:nvGrpSpPr>
      <p:grpSpPr>
        <a:xfrm>
          <a:off x="0" y="0"/>
          <a:ext cx="0" cy="0"/>
          <a:chOff x="0" y="0"/>
          <a:chExt cx="0" cy="0"/>
        </a:xfrm>
      </p:grpSpPr>
      <p:sp>
        <p:nvSpPr>
          <p:cNvPr id="430" name="Google Shape;430;p59"/>
          <p:cNvSpPr txBox="1">
            <a:spLocks noGrp="1"/>
          </p:cNvSpPr>
          <p:nvPr>
            <p:ph type="body" idx="1"/>
          </p:nvPr>
        </p:nvSpPr>
        <p:spPr>
          <a:xfrm>
            <a:off x="7911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31" name="Google Shape;431;p59"/>
          <p:cNvSpPr txBox="1">
            <a:spLocks noGrp="1"/>
          </p:cNvSpPr>
          <p:nvPr>
            <p:ph type="body" idx="2"/>
          </p:nvPr>
        </p:nvSpPr>
        <p:spPr>
          <a:xfrm>
            <a:off x="7911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cxnSp>
        <p:nvCxnSpPr>
          <p:cNvPr id="432" name="Google Shape;432;p59"/>
          <p:cNvCxnSpPr/>
          <p:nvPr/>
        </p:nvCxnSpPr>
        <p:spPr>
          <a:xfrm rot="10800000">
            <a:off x="827250" y="1481375"/>
            <a:ext cx="7489500" cy="0"/>
          </a:xfrm>
          <a:prstGeom prst="straightConnector1">
            <a:avLst/>
          </a:prstGeom>
          <a:noFill/>
          <a:ln w="19050" cap="flat" cmpd="sng">
            <a:solidFill>
              <a:schemeClr val="accent2"/>
            </a:solidFill>
            <a:prstDash val="solid"/>
            <a:round/>
            <a:headEnd type="none" w="med" len="med"/>
            <a:tailEnd type="none" w="med" len="med"/>
          </a:ln>
        </p:spPr>
      </p:cxnSp>
      <p:sp>
        <p:nvSpPr>
          <p:cNvPr id="433" name="Google Shape;433;p59"/>
          <p:cNvSpPr>
            <a:spLocks noGrp="1"/>
          </p:cNvSpPr>
          <p:nvPr>
            <p:ph type="pic" idx="3"/>
          </p:nvPr>
        </p:nvSpPr>
        <p:spPr>
          <a:xfrm>
            <a:off x="7049625" y="523025"/>
            <a:ext cx="1305900" cy="1918500"/>
          </a:xfrm>
          <a:prstGeom prst="roundRect">
            <a:avLst>
              <a:gd name="adj" fmla="val 16667"/>
            </a:avLst>
          </a:prstGeom>
          <a:noFill/>
          <a:ln>
            <a:noFill/>
          </a:ln>
        </p:spPr>
      </p:sp>
      <p:sp>
        <p:nvSpPr>
          <p:cNvPr id="434" name="Google Shape;434;p59"/>
          <p:cNvSpPr>
            <a:spLocks noGrp="1"/>
          </p:cNvSpPr>
          <p:nvPr>
            <p:ph type="pic" idx="4"/>
          </p:nvPr>
        </p:nvSpPr>
        <p:spPr>
          <a:xfrm>
            <a:off x="784775" y="522100"/>
            <a:ext cx="1305900" cy="1918500"/>
          </a:xfrm>
          <a:prstGeom prst="roundRect">
            <a:avLst>
              <a:gd name="adj" fmla="val 16667"/>
            </a:avLst>
          </a:prstGeom>
          <a:noFill/>
          <a:ln>
            <a:noFill/>
          </a:ln>
        </p:spPr>
      </p:sp>
      <p:sp>
        <p:nvSpPr>
          <p:cNvPr id="435" name="Google Shape;435;p59"/>
          <p:cNvSpPr>
            <a:spLocks noGrp="1"/>
          </p:cNvSpPr>
          <p:nvPr>
            <p:ph type="pic" idx="5"/>
          </p:nvPr>
        </p:nvSpPr>
        <p:spPr>
          <a:xfrm>
            <a:off x="2343950" y="523500"/>
            <a:ext cx="1305900" cy="1918500"/>
          </a:xfrm>
          <a:prstGeom prst="roundRect">
            <a:avLst>
              <a:gd name="adj" fmla="val 16667"/>
            </a:avLst>
          </a:prstGeom>
          <a:noFill/>
          <a:ln>
            <a:noFill/>
          </a:ln>
        </p:spPr>
      </p:sp>
      <p:sp>
        <p:nvSpPr>
          <p:cNvPr id="436" name="Google Shape;436;p59"/>
          <p:cNvSpPr>
            <a:spLocks noGrp="1"/>
          </p:cNvSpPr>
          <p:nvPr>
            <p:ph type="pic" idx="6"/>
          </p:nvPr>
        </p:nvSpPr>
        <p:spPr>
          <a:xfrm>
            <a:off x="3915213" y="523500"/>
            <a:ext cx="1305900" cy="1918500"/>
          </a:xfrm>
          <a:prstGeom prst="roundRect">
            <a:avLst>
              <a:gd name="adj" fmla="val 16667"/>
            </a:avLst>
          </a:prstGeom>
          <a:noFill/>
          <a:ln>
            <a:noFill/>
          </a:ln>
        </p:spPr>
      </p:sp>
      <p:sp>
        <p:nvSpPr>
          <p:cNvPr id="437" name="Google Shape;437;p59"/>
          <p:cNvSpPr>
            <a:spLocks noGrp="1"/>
          </p:cNvSpPr>
          <p:nvPr>
            <p:ph type="pic" idx="7"/>
          </p:nvPr>
        </p:nvSpPr>
        <p:spPr>
          <a:xfrm>
            <a:off x="5490975" y="523500"/>
            <a:ext cx="1305900" cy="1918500"/>
          </a:xfrm>
          <a:prstGeom prst="roundRect">
            <a:avLst>
              <a:gd name="adj" fmla="val 16667"/>
            </a:avLst>
          </a:prstGeom>
          <a:noFill/>
          <a:ln>
            <a:noFill/>
          </a:ln>
        </p:spPr>
      </p:sp>
      <p:sp>
        <p:nvSpPr>
          <p:cNvPr id="438" name="Google Shape;438;p59"/>
          <p:cNvSpPr txBox="1">
            <a:spLocks noGrp="1"/>
          </p:cNvSpPr>
          <p:nvPr>
            <p:ph type="body" idx="8"/>
          </p:nvPr>
        </p:nvSpPr>
        <p:spPr>
          <a:xfrm>
            <a:off x="5481425" y="4112700"/>
            <a:ext cx="28776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39" name="Google Shape;439;p59"/>
          <p:cNvSpPr txBox="1">
            <a:spLocks noGrp="1"/>
          </p:cNvSpPr>
          <p:nvPr>
            <p:ph type="subTitle" idx="9"/>
          </p:nvPr>
        </p:nvSpPr>
        <p:spPr>
          <a:xfrm>
            <a:off x="5481425" y="3897300"/>
            <a:ext cx="2877600" cy="215400"/>
          </a:xfrm>
          <a:prstGeom prst="rect">
            <a:avLst/>
          </a:prstGeom>
        </p:spPr>
        <p:txBody>
          <a:bodyPr spcFirstLastPara="1" wrap="square" lIns="0" tIns="0" rIns="0" bIns="0" anchor="t" anchorCtr="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a:endParaRPr/>
          </a:p>
        </p:txBody>
      </p:sp>
      <p:sp>
        <p:nvSpPr>
          <p:cNvPr id="440" name="Google Shape;440;p59"/>
          <p:cNvSpPr txBox="1">
            <a:spLocks noGrp="1"/>
          </p:cNvSpPr>
          <p:nvPr>
            <p:ph type="body" idx="13"/>
          </p:nvPr>
        </p:nvSpPr>
        <p:spPr>
          <a:xfrm>
            <a:off x="23495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1" name="Google Shape;441;p59"/>
          <p:cNvSpPr txBox="1">
            <a:spLocks noGrp="1"/>
          </p:cNvSpPr>
          <p:nvPr>
            <p:ph type="body" idx="14"/>
          </p:nvPr>
        </p:nvSpPr>
        <p:spPr>
          <a:xfrm>
            <a:off x="234950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2" name="Google Shape;442;p59"/>
          <p:cNvSpPr txBox="1">
            <a:spLocks noGrp="1"/>
          </p:cNvSpPr>
          <p:nvPr>
            <p:ph type="body" idx="15"/>
          </p:nvPr>
        </p:nvSpPr>
        <p:spPr>
          <a:xfrm>
            <a:off x="39078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3" name="Google Shape;443;p59"/>
          <p:cNvSpPr txBox="1">
            <a:spLocks noGrp="1"/>
          </p:cNvSpPr>
          <p:nvPr>
            <p:ph type="body" idx="16"/>
          </p:nvPr>
        </p:nvSpPr>
        <p:spPr>
          <a:xfrm>
            <a:off x="39078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4" name="Google Shape;444;p59"/>
          <p:cNvSpPr txBox="1">
            <a:spLocks noGrp="1"/>
          </p:cNvSpPr>
          <p:nvPr>
            <p:ph type="body" idx="17"/>
          </p:nvPr>
        </p:nvSpPr>
        <p:spPr>
          <a:xfrm>
            <a:off x="5496525"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5" name="Google Shape;445;p59"/>
          <p:cNvSpPr txBox="1">
            <a:spLocks noGrp="1"/>
          </p:cNvSpPr>
          <p:nvPr>
            <p:ph type="body" idx="18"/>
          </p:nvPr>
        </p:nvSpPr>
        <p:spPr>
          <a:xfrm>
            <a:off x="5496525"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6" name="Google Shape;446;p59"/>
          <p:cNvSpPr txBox="1">
            <a:spLocks noGrp="1"/>
          </p:cNvSpPr>
          <p:nvPr>
            <p:ph type="body" idx="19"/>
          </p:nvPr>
        </p:nvSpPr>
        <p:spPr>
          <a:xfrm>
            <a:off x="70852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7" name="Google Shape;447;p59"/>
          <p:cNvSpPr txBox="1">
            <a:spLocks noGrp="1"/>
          </p:cNvSpPr>
          <p:nvPr>
            <p:ph type="body" idx="20"/>
          </p:nvPr>
        </p:nvSpPr>
        <p:spPr>
          <a:xfrm>
            <a:off x="708520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8" name="Google Shape;448;p59"/>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meline Graphic">
  <p:cSld name="CUSTOM_9">
    <p:bg>
      <p:bgPr>
        <a:solidFill>
          <a:schemeClr val="dk1"/>
        </a:solidFill>
        <a:effectLst/>
      </p:bgPr>
    </p:bg>
    <p:spTree>
      <p:nvGrpSpPr>
        <p:cNvPr id="1" name="Shape 449"/>
        <p:cNvGrpSpPr/>
        <p:nvPr/>
      </p:nvGrpSpPr>
      <p:grpSpPr>
        <a:xfrm>
          <a:off x="0" y="0"/>
          <a:ext cx="0" cy="0"/>
          <a:chOff x="0" y="0"/>
          <a:chExt cx="0" cy="0"/>
        </a:xfrm>
      </p:grpSpPr>
      <p:sp>
        <p:nvSpPr>
          <p:cNvPr id="450" name="Google Shape;450;p60"/>
          <p:cNvSpPr txBox="1">
            <a:spLocks noGrp="1"/>
          </p:cNvSpPr>
          <p:nvPr>
            <p:ph type="body" idx="1"/>
          </p:nvPr>
        </p:nvSpPr>
        <p:spPr>
          <a:xfrm>
            <a:off x="3133000" y="514275"/>
            <a:ext cx="38907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51" name="Google Shape;451;p60"/>
          <p:cNvSpPr txBox="1">
            <a:spLocks noGrp="1"/>
          </p:cNvSpPr>
          <p:nvPr>
            <p:ph type="body" idx="2"/>
          </p:nvPr>
        </p:nvSpPr>
        <p:spPr>
          <a:xfrm>
            <a:off x="657679" y="436194"/>
            <a:ext cx="2278800" cy="1985100"/>
          </a:xfrm>
          <a:prstGeom prst="rect">
            <a:avLst/>
          </a:prstGeom>
        </p:spPr>
        <p:txBody>
          <a:bodyPr spcFirstLastPara="1" wrap="square" lIns="91425" tIns="91425" rIns="91425" bIns="91425" anchor="t" anchorCtr="0">
            <a:noAutofit/>
          </a:bodyPr>
          <a:lstStyle>
            <a:lvl1pPr marL="457200" lvl="0" indent="-406400">
              <a:lnSpc>
                <a:spcPct val="80000"/>
              </a:lnSpc>
              <a:spcBef>
                <a:spcPts val="0"/>
              </a:spcBef>
              <a:spcAft>
                <a:spcPts val="0"/>
              </a:spcAft>
              <a:buClr>
                <a:schemeClr val="accent2"/>
              </a:buClr>
              <a:buSzPts val="2800"/>
              <a:buChar char="●"/>
              <a:defRPr sz="2800">
                <a:solidFill>
                  <a:schemeClr val="accent2"/>
                </a:solidFill>
              </a:defRPr>
            </a:lvl1pPr>
            <a:lvl2pPr marL="914400" lvl="1" indent="-406400">
              <a:lnSpc>
                <a:spcPct val="80000"/>
              </a:lnSpc>
              <a:spcBef>
                <a:spcPts val="0"/>
              </a:spcBef>
              <a:spcAft>
                <a:spcPts val="0"/>
              </a:spcAft>
              <a:buClr>
                <a:schemeClr val="accent2"/>
              </a:buClr>
              <a:buSzPts val="2800"/>
              <a:buChar char="○"/>
              <a:defRPr sz="2800">
                <a:solidFill>
                  <a:schemeClr val="accent2"/>
                </a:solidFill>
              </a:defRPr>
            </a:lvl2pPr>
            <a:lvl3pPr marL="1371600" lvl="2" indent="-406400">
              <a:lnSpc>
                <a:spcPct val="80000"/>
              </a:lnSpc>
              <a:spcBef>
                <a:spcPts val="0"/>
              </a:spcBef>
              <a:spcAft>
                <a:spcPts val="0"/>
              </a:spcAft>
              <a:buClr>
                <a:schemeClr val="accent2"/>
              </a:buClr>
              <a:buSzPts val="2800"/>
              <a:buChar char="■"/>
              <a:defRPr sz="2800">
                <a:solidFill>
                  <a:schemeClr val="accent2"/>
                </a:solidFill>
              </a:defRPr>
            </a:lvl3pPr>
            <a:lvl4pPr marL="1828800" lvl="3" indent="-406400">
              <a:lnSpc>
                <a:spcPct val="80000"/>
              </a:lnSpc>
              <a:spcBef>
                <a:spcPts val="0"/>
              </a:spcBef>
              <a:spcAft>
                <a:spcPts val="0"/>
              </a:spcAft>
              <a:buClr>
                <a:schemeClr val="accent2"/>
              </a:buClr>
              <a:buSzPts val="2800"/>
              <a:buChar char="●"/>
              <a:defRPr sz="2800">
                <a:solidFill>
                  <a:schemeClr val="accent2"/>
                </a:solidFill>
              </a:defRPr>
            </a:lvl4pPr>
            <a:lvl5pPr marL="2286000" lvl="4" indent="-406400">
              <a:lnSpc>
                <a:spcPct val="80000"/>
              </a:lnSpc>
              <a:spcBef>
                <a:spcPts val="0"/>
              </a:spcBef>
              <a:spcAft>
                <a:spcPts val="0"/>
              </a:spcAft>
              <a:buClr>
                <a:schemeClr val="accent2"/>
              </a:buClr>
              <a:buSzPts val="2800"/>
              <a:buChar char="○"/>
              <a:defRPr sz="2800">
                <a:solidFill>
                  <a:schemeClr val="accent2"/>
                </a:solidFill>
              </a:defRPr>
            </a:lvl5pPr>
            <a:lvl6pPr marL="2743200" lvl="5" indent="-406400">
              <a:lnSpc>
                <a:spcPct val="80000"/>
              </a:lnSpc>
              <a:spcBef>
                <a:spcPts val="0"/>
              </a:spcBef>
              <a:spcAft>
                <a:spcPts val="0"/>
              </a:spcAft>
              <a:buClr>
                <a:schemeClr val="accent2"/>
              </a:buClr>
              <a:buSzPts val="2800"/>
              <a:buChar char="■"/>
              <a:defRPr sz="2800">
                <a:solidFill>
                  <a:schemeClr val="accent2"/>
                </a:solidFill>
              </a:defRPr>
            </a:lvl6pPr>
            <a:lvl7pPr marL="3200400" lvl="6" indent="-406400">
              <a:lnSpc>
                <a:spcPct val="80000"/>
              </a:lnSpc>
              <a:spcBef>
                <a:spcPts val="0"/>
              </a:spcBef>
              <a:spcAft>
                <a:spcPts val="0"/>
              </a:spcAft>
              <a:buClr>
                <a:schemeClr val="accent2"/>
              </a:buClr>
              <a:buSzPts val="2800"/>
              <a:buChar char="●"/>
              <a:defRPr sz="2800">
                <a:solidFill>
                  <a:schemeClr val="accent2"/>
                </a:solidFill>
              </a:defRPr>
            </a:lvl7pPr>
            <a:lvl8pPr marL="3657600" lvl="7" indent="-406400">
              <a:lnSpc>
                <a:spcPct val="80000"/>
              </a:lnSpc>
              <a:spcBef>
                <a:spcPts val="0"/>
              </a:spcBef>
              <a:spcAft>
                <a:spcPts val="0"/>
              </a:spcAft>
              <a:buClr>
                <a:schemeClr val="accent2"/>
              </a:buClr>
              <a:buSzPts val="2800"/>
              <a:buChar char="○"/>
              <a:defRPr sz="2800">
                <a:solidFill>
                  <a:schemeClr val="accent2"/>
                </a:solidFill>
              </a:defRPr>
            </a:lvl8pPr>
            <a:lvl9pPr marL="4114800" lvl="8" indent="-406400">
              <a:lnSpc>
                <a:spcPct val="80000"/>
              </a:lnSpc>
              <a:spcBef>
                <a:spcPts val="0"/>
              </a:spcBef>
              <a:spcAft>
                <a:spcPts val="0"/>
              </a:spcAft>
              <a:buClr>
                <a:schemeClr val="accent2"/>
              </a:buClr>
              <a:buSzPts val="2800"/>
              <a:buChar char="■"/>
              <a:defRPr sz="2800">
                <a:solidFill>
                  <a:schemeClr val="accent2"/>
                </a:solidFill>
              </a:defRPr>
            </a:lvl9pPr>
          </a:lstStyle>
          <a:p>
            <a:endParaRPr/>
          </a:p>
        </p:txBody>
      </p:sp>
      <p:sp>
        <p:nvSpPr>
          <p:cNvPr id="452" name="Google Shape;452;p6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494">
          <p15:clr>
            <a:srgbClr val="E46962"/>
          </p15:clr>
        </p15:guide>
        <p15:guide id="2" orient="horz" pos="504">
          <p15:clr>
            <a:srgbClr val="E46962"/>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Revenue / Graphic">
  <p:cSld name="CUSTOM_12">
    <p:bg>
      <p:bgPr>
        <a:solidFill>
          <a:schemeClr val="dk1"/>
        </a:solidFill>
        <a:effectLst/>
      </p:bgPr>
    </p:bg>
    <p:spTree>
      <p:nvGrpSpPr>
        <p:cNvPr id="1" name="Shape 453"/>
        <p:cNvGrpSpPr/>
        <p:nvPr/>
      </p:nvGrpSpPr>
      <p:grpSpPr>
        <a:xfrm>
          <a:off x="0" y="0"/>
          <a:ext cx="0" cy="0"/>
          <a:chOff x="0" y="0"/>
          <a:chExt cx="0" cy="0"/>
        </a:xfrm>
      </p:grpSpPr>
      <p:sp>
        <p:nvSpPr>
          <p:cNvPr id="454" name="Google Shape;454;p61"/>
          <p:cNvSpPr txBox="1">
            <a:spLocks noGrp="1"/>
          </p:cNvSpPr>
          <p:nvPr>
            <p:ph type="body" idx="1"/>
          </p:nvPr>
        </p:nvSpPr>
        <p:spPr>
          <a:xfrm>
            <a:off x="569725" y="3435300"/>
            <a:ext cx="2884200" cy="1185300"/>
          </a:xfrm>
          <a:prstGeom prst="rect">
            <a:avLst/>
          </a:prstGeom>
        </p:spPr>
        <p:txBody>
          <a:bodyPr spcFirstLastPara="1" wrap="square" lIns="0" tIns="0" rIns="0" bIns="0" anchor="b"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55" name="Google Shape;455;p61"/>
          <p:cNvSpPr txBox="1">
            <a:spLocks noGrp="1"/>
          </p:cNvSpPr>
          <p:nvPr>
            <p:ph type="subTitle" idx="2"/>
          </p:nvPr>
        </p:nvSpPr>
        <p:spPr>
          <a:xfrm>
            <a:off x="466802" y="445100"/>
            <a:ext cx="2403600" cy="5379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a:endParaRPr/>
          </a:p>
        </p:txBody>
      </p:sp>
      <p:sp>
        <p:nvSpPr>
          <p:cNvPr id="456" name="Google Shape;456;p61"/>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31">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458"/>
        <p:cNvGrpSpPr/>
        <p:nvPr/>
      </p:nvGrpSpPr>
      <p:grpSpPr>
        <a:xfrm>
          <a:off x="0" y="0"/>
          <a:ext cx="0" cy="0"/>
          <a:chOff x="0" y="0"/>
          <a:chExt cx="0" cy="0"/>
        </a:xfrm>
      </p:grpSpPr>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slide" type="blank">
  <p:cSld name="Section slide">
    <p:spTree>
      <p:nvGrpSpPr>
        <p:cNvPr id="1" name="Shape 459"/>
        <p:cNvGrpSpPr/>
        <p:nvPr/>
      </p:nvGrpSpPr>
      <p:grpSpPr>
        <a:xfrm>
          <a:off x="0" y="0"/>
          <a:ext cx="0" cy="0"/>
          <a:chOff x="0" y="0"/>
          <a:chExt cx="0" cy="0"/>
        </a:xfrm>
      </p:grpSpPr>
      <p:sp>
        <p:nvSpPr>
          <p:cNvPr id="460" name="Google Shape;460;p6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461" name="Google Shape;461;p64"/>
          <p:cNvSpPr txBox="1">
            <a:spLocks noGrp="1"/>
          </p:cNvSpPr>
          <p:nvPr>
            <p:ph type="title"/>
          </p:nvPr>
        </p:nvSpPr>
        <p:spPr>
          <a:xfrm>
            <a:off x="739350" y="184700"/>
            <a:ext cx="7642800" cy="492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400" b="1">
                <a:solidFill>
                  <a:srgbClr val="097C86"/>
                </a:solidFill>
                <a:latin typeface="Lato"/>
                <a:ea typeface="Lato"/>
                <a:cs typeface="Lato"/>
                <a:sym typeface="Lato"/>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462" name="Google Shape;462;p64"/>
          <p:cNvSpPr txBox="1">
            <a:spLocks noGrp="1"/>
          </p:cNvSpPr>
          <p:nvPr>
            <p:ph type="body" idx="1"/>
          </p:nvPr>
        </p:nvSpPr>
        <p:spPr>
          <a:xfrm>
            <a:off x="739350" y="914400"/>
            <a:ext cx="7642800" cy="36543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extLst>
      <p:ext uri="{BB962C8B-B14F-4D97-AF65-F5344CB8AC3E}">
        <p14:creationId xmlns:p14="http://schemas.microsoft.com/office/powerpoint/2010/main" val="2264179085"/>
      </p:ext>
    </p:extLst>
  </p:cSld>
  <p:clrMapOvr>
    <a:masterClrMapping/>
  </p:clrMapOvr>
  <p:extLst>
    <p:ext uri="{DCECCB84-F9BA-43D5-87BE-67443E8EF086}">
      <p15:sldGuideLst xmlns:p15="http://schemas.microsoft.com/office/powerpoint/2012/main">
        <p15:guide id="1" orient="horz" pos="2988">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9" Type="http://schemas.openxmlformats.org/officeDocument/2006/relationships/slideLayout" Target="../slideLayouts/slideLayout53.xml"/><Relationship Id="rId21" Type="http://schemas.openxmlformats.org/officeDocument/2006/relationships/slideLayout" Target="../slideLayouts/slideLayout35.xml"/><Relationship Id="rId34" Type="http://schemas.openxmlformats.org/officeDocument/2006/relationships/slideLayout" Target="../slideLayouts/slideLayout48.xml"/><Relationship Id="rId42" Type="http://schemas.openxmlformats.org/officeDocument/2006/relationships/slideLayout" Target="../slideLayouts/slideLayout56.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9" Type="http://schemas.openxmlformats.org/officeDocument/2006/relationships/slideLayout" Target="../slideLayouts/slideLayout4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slideLayout" Target="../slideLayouts/slideLayout51.xml"/><Relationship Id="rId40" Type="http://schemas.openxmlformats.org/officeDocument/2006/relationships/slideLayout" Target="../slideLayouts/slideLayout54.xml"/><Relationship Id="rId45" Type="http://schemas.openxmlformats.org/officeDocument/2006/relationships/slideLayout" Target="../slideLayouts/slideLayout59.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slideLayout" Target="../slideLayouts/slideLayout50.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31" Type="http://schemas.openxmlformats.org/officeDocument/2006/relationships/slideLayout" Target="../slideLayouts/slideLayout45.xml"/><Relationship Id="rId44" Type="http://schemas.openxmlformats.org/officeDocument/2006/relationships/slideLayout" Target="../slideLayouts/slideLayout58.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43" Type="http://schemas.openxmlformats.org/officeDocument/2006/relationships/slideLayout" Target="../slideLayouts/slideLayout57.xml"/><Relationship Id="rId8" Type="http://schemas.openxmlformats.org/officeDocument/2006/relationships/slideLayout" Target="../slideLayouts/slideLayout22.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38" Type="http://schemas.openxmlformats.org/officeDocument/2006/relationships/slideLayout" Target="../slideLayouts/slideLayout52.xml"/><Relationship Id="rId46" Type="http://schemas.openxmlformats.org/officeDocument/2006/relationships/theme" Target="../theme/theme2.xml"/><Relationship Id="rId20" Type="http://schemas.openxmlformats.org/officeDocument/2006/relationships/slideLayout" Target="../slideLayouts/slideLayout34.xml"/><Relationship Id="rId41" Type="http://schemas.openxmlformats.org/officeDocument/2006/relationships/slideLayout" Target="../slideLayouts/slideLayout5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61.xml"/><Relationship Id="rId1"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40"/>
        <p:cNvGrpSpPr/>
        <p:nvPr/>
      </p:nvGrpSpPr>
      <p:grpSpPr>
        <a:xfrm>
          <a:off x="0" y="0"/>
          <a:ext cx="0" cy="0"/>
          <a:chOff x="0" y="0"/>
          <a:chExt cx="0" cy="0"/>
        </a:xfrm>
      </p:grpSpPr>
      <p:sp>
        <p:nvSpPr>
          <p:cNvPr id="141" name="Google Shape;141;p16"/>
          <p:cNvSpPr txBox="1">
            <a:spLocks noGrp="1"/>
          </p:cNvSpPr>
          <p:nvPr>
            <p:ph type="title"/>
          </p:nvPr>
        </p:nvSpPr>
        <p:spPr>
          <a:xfrm>
            <a:off x="459950" y="300125"/>
            <a:ext cx="8353800" cy="838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a:endParaRPr/>
          </a:p>
        </p:txBody>
      </p:sp>
      <p:sp>
        <p:nvSpPr>
          <p:cNvPr id="142" name="Google Shape;142;p16"/>
          <p:cNvSpPr txBox="1">
            <a:spLocks noGrp="1"/>
          </p:cNvSpPr>
          <p:nvPr>
            <p:ph type="body" idx="1"/>
          </p:nvPr>
        </p:nvSpPr>
        <p:spPr>
          <a:xfrm>
            <a:off x="536575" y="2676025"/>
            <a:ext cx="5275500" cy="2201100"/>
          </a:xfrm>
          <a:prstGeom prst="rect">
            <a:avLst/>
          </a:prstGeom>
          <a:noFill/>
          <a:ln>
            <a:noFill/>
          </a:ln>
        </p:spPr>
        <p:txBody>
          <a:bodyPr spcFirstLastPara="1" wrap="square" lIns="91425" tIns="91425" rIns="91425" bIns="91425" anchor="t" anchorCtr="0">
            <a:noAutofit/>
          </a:bodyPr>
          <a:lstStyle>
            <a:lvl1pPr marL="457200" lvl="0" indent="-32385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marL="914400" lvl="1" indent="-3175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marL="1371600" lvl="2" indent="-31115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marL="1828800" lvl="3" indent="-304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marL="2286000" lvl="4" indent="-29845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marL="2743200" lvl="5" indent="-2921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marL="3200400" lvl="6" indent="-28575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marL="3657600" lvl="7" indent="-2794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marL="4114800" lvl="8" indent="-27305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a:endParaRPr/>
          </a:p>
        </p:txBody>
      </p:sp>
      <p:sp>
        <p:nvSpPr>
          <p:cNvPr id="143" name="Google Shape;143;p16"/>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 id="2147483684" r:id="rId23"/>
    <p:sldLayoutId id="2147483685" r:id="rId24"/>
    <p:sldLayoutId id="2147483686" r:id="rId25"/>
    <p:sldLayoutId id="2147483687" r:id="rId26"/>
    <p:sldLayoutId id="2147483688" r:id="rId27"/>
    <p:sldLayoutId id="2147483689" r:id="rId28"/>
    <p:sldLayoutId id="2147483690" r:id="rId29"/>
    <p:sldLayoutId id="2147483691" r:id="rId30"/>
    <p:sldLayoutId id="2147483692" r:id="rId31"/>
    <p:sldLayoutId id="2147483693" r:id="rId32"/>
    <p:sldLayoutId id="2147483694" r:id="rId33"/>
    <p:sldLayoutId id="2147483695" r:id="rId34"/>
    <p:sldLayoutId id="2147483696" r:id="rId35"/>
    <p:sldLayoutId id="2147483697" r:id="rId36"/>
    <p:sldLayoutId id="2147483698" r:id="rId37"/>
    <p:sldLayoutId id="2147483699" r:id="rId38"/>
    <p:sldLayoutId id="2147483700" r:id="rId39"/>
    <p:sldLayoutId id="2147483701" r:id="rId40"/>
    <p:sldLayoutId id="2147483702" r:id="rId41"/>
    <p:sldLayoutId id="2147483703" r:id="rId42"/>
    <p:sldLayoutId id="2147483704" r:id="rId43"/>
    <p:sldLayoutId id="2147483705" r:id="rId44"/>
    <p:sldLayoutId id="2147483706" r:id="rId4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457"/>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07" r:id="rId1"/>
    <p:sldLayoutId id="214748371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0.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60.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60.xml"/></Relationships>
</file>

<file path=ppt/slides/_rels/slide10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1.xml"/><Relationship Id="rId1" Type="http://schemas.openxmlformats.org/officeDocument/2006/relationships/slideLayout" Target="../slideLayouts/slideLayout60.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60.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60.xml"/></Relationships>
</file>

<file path=ppt/slides/_rels/slide10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4.xml"/><Relationship Id="rId1" Type="http://schemas.openxmlformats.org/officeDocument/2006/relationships/slideLayout" Target="../slideLayouts/slideLayout60.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60.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60.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60.xml"/></Relationships>
</file>

<file path=ppt/slides/_rels/slide10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8.xml"/><Relationship Id="rId1" Type="http://schemas.openxmlformats.org/officeDocument/2006/relationships/slideLayout" Target="../slideLayouts/slideLayout60.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6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0.xml"/></Relationships>
</file>

<file path=ppt/slides/_rels/slide110.xml.rels><?xml version="1.0" encoding="UTF-8" standalone="yes"?>
<Relationships xmlns="http://schemas.openxmlformats.org/package/2006/relationships"><Relationship Id="rId3" Type="http://schemas.openxmlformats.org/officeDocument/2006/relationships/hyperlink" Target="http://www.youtube.com/watch?v=eXdVDhOGqoE" TargetMode="External"/><Relationship Id="rId2" Type="http://schemas.openxmlformats.org/officeDocument/2006/relationships/notesSlide" Target="../notesSlides/notesSlide110.xml"/><Relationship Id="rId1" Type="http://schemas.openxmlformats.org/officeDocument/2006/relationships/slideLayout" Target="../slideLayouts/slideLayout60.xml"/><Relationship Id="rId4" Type="http://schemas.openxmlformats.org/officeDocument/2006/relationships/image" Target="../media/image20.jpeg"/></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60.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60.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60.xml"/></Relationships>
</file>

<file path=ppt/slides/_rels/slide1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4.xml"/><Relationship Id="rId1" Type="http://schemas.openxmlformats.org/officeDocument/2006/relationships/slideLayout" Target="../slideLayouts/slideLayout60.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60.xml"/></Relationships>
</file>

<file path=ppt/slides/_rels/slide1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6.xml"/><Relationship Id="rId1" Type="http://schemas.openxmlformats.org/officeDocument/2006/relationships/slideLayout" Target="../slideLayouts/slideLayout60.xml"/></Relationships>
</file>

<file path=ppt/slides/_rels/slide1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7.xml"/><Relationship Id="rId1" Type="http://schemas.openxmlformats.org/officeDocument/2006/relationships/slideLayout" Target="../slideLayouts/slideLayout60.xml"/></Relationships>
</file>

<file path=ppt/slides/_rels/slide1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8.xml"/><Relationship Id="rId1" Type="http://schemas.openxmlformats.org/officeDocument/2006/relationships/slideLayout" Target="../slideLayouts/slideLayout60.xml"/></Relationships>
</file>

<file path=ppt/slides/_rels/slide1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9.xml"/><Relationship Id="rId1" Type="http://schemas.openxmlformats.org/officeDocument/2006/relationships/slideLayout" Target="../slideLayouts/slideLayout60.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60.xml"/></Relationships>
</file>

<file path=ppt/slides/_rels/slide1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0.xml"/><Relationship Id="rId1" Type="http://schemas.openxmlformats.org/officeDocument/2006/relationships/slideLayout" Target="../slideLayouts/slideLayout60.xml"/></Relationships>
</file>

<file path=ppt/slides/_rels/slide1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1.xml"/><Relationship Id="rId1" Type="http://schemas.openxmlformats.org/officeDocument/2006/relationships/slideLayout" Target="../slideLayouts/slideLayout60.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60.xml"/></Relationships>
</file>

<file path=ppt/slides/_rels/slide1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3.xml"/><Relationship Id="rId1" Type="http://schemas.openxmlformats.org/officeDocument/2006/relationships/slideLayout" Target="../slideLayouts/slideLayout60.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60.xml"/></Relationships>
</file>

<file path=ppt/slides/_rels/slide1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5.xml"/><Relationship Id="rId1" Type="http://schemas.openxmlformats.org/officeDocument/2006/relationships/slideLayout" Target="../slideLayouts/slideLayout60.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60.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60.xml"/></Relationships>
</file>

<file path=ppt/slides/_rels/slide1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8.xml"/><Relationship Id="rId1" Type="http://schemas.openxmlformats.org/officeDocument/2006/relationships/slideLayout" Target="../slideLayouts/slideLayout60.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60.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60.xml"/></Relationships>
</file>

<file path=ppt/slides/_rels/slide1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0.xml"/><Relationship Id="rId1" Type="http://schemas.openxmlformats.org/officeDocument/2006/relationships/slideLayout" Target="../slideLayouts/slideLayout60.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60.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60.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60.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60.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60.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60.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60.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60.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60.xml"/></Relationships>
</file>

<file path=ppt/slides/_rels/slide14.xml.rels><?xml version="1.0" encoding="UTF-8" standalone="yes"?>
<Relationships xmlns="http://schemas.openxmlformats.org/package/2006/relationships"><Relationship Id="rId3" Type="http://schemas.openxmlformats.org/officeDocument/2006/relationships/hyperlink" Target="http://www.irs.gov/" TargetMode="External"/><Relationship Id="rId2" Type="http://schemas.openxmlformats.org/officeDocument/2006/relationships/notesSlide" Target="../notesSlides/notesSlide14.xml"/><Relationship Id="rId1" Type="http://schemas.openxmlformats.org/officeDocument/2006/relationships/slideLayout" Target="../slideLayouts/slideLayout60.xml"/><Relationship Id="rId5" Type="http://schemas.openxmlformats.org/officeDocument/2006/relationships/hyperlink" Target="https://www.mdot.maryland.gov/pages/home.aspx" TargetMode="External"/><Relationship Id="rId4" Type="http://schemas.openxmlformats.org/officeDocument/2006/relationships/hyperlink" Target="https://www.usajobs.gov/" TargetMode="Externa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60.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60.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60.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60.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60.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60.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60.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60.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60.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60.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60.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61.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60.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60.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60.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6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0.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60.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60.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0.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60.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60.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60.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60.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6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0.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60.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6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0.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60.xml"/><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0.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0.xml"/></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1.xml"/><Relationship Id="rId1" Type="http://schemas.openxmlformats.org/officeDocument/2006/relationships/slideLayout" Target="../slideLayouts/slideLayout6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0.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6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0.xml"/></Relationships>
</file>

<file path=ppt/slides/_rels/slide50.xml.rels><?xml version="1.0" encoding="UTF-8" standalone="yes"?>
<Relationships xmlns="http://schemas.openxmlformats.org/package/2006/relationships"><Relationship Id="rId3" Type="http://schemas.openxmlformats.org/officeDocument/2006/relationships/hyperlink" Target="https://playbook.usds.gov/#play4" TargetMode="External"/><Relationship Id="rId2" Type="http://schemas.openxmlformats.org/officeDocument/2006/relationships/notesSlide" Target="../notesSlides/notesSlide50.xml"/><Relationship Id="rId1" Type="http://schemas.openxmlformats.org/officeDocument/2006/relationships/slideLayout" Target="../slideLayouts/slideLayout6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0.xml"/></Relationships>
</file>

<file path=ppt/slides/_rels/slide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4.xml"/><Relationship Id="rId1" Type="http://schemas.openxmlformats.org/officeDocument/2006/relationships/slideLayout" Target="../slideLayouts/slideLayout6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0.xml"/></Relationships>
</file>

<file path=ppt/slides/_rels/slide5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7.xml"/><Relationship Id="rId1" Type="http://schemas.openxmlformats.org/officeDocument/2006/relationships/slideLayout" Target="../slideLayouts/slideLayout6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6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0.xml"/></Relationships>
</file>

<file path=ppt/slides/_rels/slide6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0.xml"/><Relationship Id="rId1" Type="http://schemas.openxmlformats.org/officeDocument/2006/relationships/slideLayout" Target="../slideLayouts/slideLayout60.xml"/></Relationships>
</file>

<file path=ppt/slides/_rels/slide6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1.xml"/><Relationship Id="rId1" Type="http://schemas.openxmlformats.org/officeDocument/2006/relationships/slideLayout" Target="../slideLayouts/slideLayout6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0.xml"/></Relationships>
</file>

<file path=ppt/slides/_rels/slide6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4.xml"/><Relationship Id="rId1" Type="http://schemas.openxmlformats.org/officeDocument/2006/relationships/slideLayout" Target="../slideLayouts/slideLayout6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6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6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0.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0.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0.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60.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0.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0.xml"/></Relationships>
</file>

<file path=ppt/slides/_rels/slide7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6.xml"/><Relationship Id="rId1" Type="http://schemas.openxmlformats.org/officeDocument/2006/relationships/slideLayout" Target="../slideLayouts/slideLayout60.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0.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0.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60.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0.xml"/></Relationships>
</file>

<file path=ppt/slides/_rels/slide8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0.xml"/><Relationship Id="rId1" Type="http://schemas.openxmlformats.org/officeDocument/2006/relationships/slideLayout" Target="../slideLayouts/slideLayout60.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60.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60.xml"/></Relationships>
</file>

<file path=ppt/slides/_rels/slide8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3.xml"/><Relationship Id="rId1" Type="http://schemas.openxmlformats.org/officeDocument/2006/relationships/slideLayout" Target="../slideLayouts/slideLayout60.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60.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60.xml"/></Relationships>
</file>

<file path=ppt/slides/_rels/slide8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6.xml"/><Relationship Id="rId1" Type="http://schemas.openxmlformats.org/officeDocument/2006/relationships/slideLayout" Target="../slideLayouts/slideLayout60.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60.xml"/></Relationships>
</file>

<file path=ppt/slides/_rels/slide8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8.xml"/><Relationship Id="rId1" Type="http://schemas.openxmlformats.org/officeDocument/2006/relationships/slideLayout" Target="../slideLayouts/slideLayout60.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6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0.xml"/></Relationships>
</file>

<file path=ppt/slides/_rels/slide9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0.xml"/><Relationship Id="rId1" Type="http://schemas.openxmlformats.org/officeDocument/2006/relationships/slideLayout" Target="../slideLayouts/slideLayout60.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60.xml"/></Relationships>
</file>

<file path=ppt/slides/_rels/slide9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2.xml"/><Relationship Id="rId1" Type="http://schemas.openxmlformats.org/officeDocument/2006/relationships/slideLayout" Target="../slideLayouts/slideLayout60.xml"/></Relationships>
</file>

<file path=ppt/slides/_rels/slide9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3.xml"/><Relationship Id="rId1" Type="http://schemas.openxmlformats.org/officeDocument/2006/relationships/slideLayout" Target="../slideLayouts/slideLayout60.xml"/></Relationships>
</file>

<file path=ppt/slides/_rels/slide9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4.xml"/><Relationship Id="rId1" Type="http://schemas.openxmlformats.org/officeDocument/2006/relationships/slideLayout" Target="../slideLayouts/slideLayout60.xml"/></Relationships>
</file>

<file path=ppt/slides/_rels/slide9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5.xml"/><Relationship Id="rId1" Type="http://schemas.openxmlformats.org/officeDocument/2006/relationships/slideLayout" Target="../slideLayouts/slideLayout60.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60.xml"/></Relationships>
</file>

<file path=ppt/slides/_rels/slide9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7.xml"/><Relationship Id="rId1" Type="http://schemas.openxmlformats.org/officeDocument/2006/relationships/slideLayout" Target="../slideLayouts/slideLayout60.xml"/><Relationship Id="rId4" Type="http://schemas.openxmlformats.org/officeDocument/2006/relationships/hyperlink" Target="https://cic.gsa.gov/basics/cloud-basics" TargetMode="External"/></Relationships>
</file>

<file path=ppt/slides/_rels/slide9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8.xml"/><Relationship Id="rId1" Type="http://schemas.openxmlformats.org/officeDocument/2006/relationships/slideLayout" Target="../slideLayouts/slideLayout60.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6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63"/>
        <p:cNvGrpSpPr/>
        <p:nvPr/>
      </p:nvGrpSpPr>
      <p:grpSpPr>
        <a:xfrm>
          <a:off x="0" y="0"/>
          <a:ext cx="0" cy="0"/>
          <a:chOff x="0" y="0"/>
          <a:chExt cx="0" cy="0"/>
        </a:xfrm>
      </p:grpSpPr>
      <p:sp>
        <p:nvSpPr>
          <p:cNvPr id="464" name="Google Shape;464;p64">
            <a:extLst>
              <a:ext uri="{C183D7F6-B498-43B3-948B-1728B52AA6E4}">
                <adec:decorative xmlns:adec="http://schemas.microsoft.com/office/drawing/2017/decorative" val="1"/>
              </a:ext>
            </a:extLst>
          </p:cNvPr>
          <p:cNvSpPr/>
          <p:nvPr/>
        </p:nvSpPr>
        <p:spPr>
          <a:xfrm>
            <a:off x="609600" y="2124075"/>
            <a:ext cx="5715000" cy="9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4"/>
          <p:cNvSpPr>
            <a:spLocks noGrp="1"/>
          </p:cNvSpPr>
          <p:nvPr>
            <p:ph type="title" idx="4294967295"/>
          </p:nvPr>
        </p:nvSpPr>
        <p:spPr>
          <a:xfrm>
            <a:off x="609600" y="1085325"/>
            <a:ext cx="6172200" cy="945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3600" b="1" i="0" u="none" strike="noStrike" kern="0" cap="none" spc="0" normalizeH="0" baseline="0" noProof="0">
                <a:ln>
                  <a:noFill/>
                </a:ln>
                <a:solidFill>
                  <a:srgbClr val="000000"/>
                </a:solidFill>
                <a:effectLst/>
                <a:uLnTx/>
                <a:uFillTx/>
                <a:latin typeface="Inter"/>
                <a:ea typeface="Inter"/>
                <a:cs typeface="Inter"/>
                <a:sym typeface="Inter"/>
              </a:rPr>
              <a:t>Module 1 - Introduction to Digital Services</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466" name="Google Shape;466;p64"/>
          <p:cNvSpPr/>
          <p:nvPr/>
        </p:nvSpPr>
        <p:spPr>
          <a:xfrm>
            <a:off x="609600" y="2343675"/>
            <a:ext cx="6172200" cy="945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0"/>
              </a:spcAft>
              <a:buClr>
                <a:schemeClr val="dk1"/>
              </a:buClr>
              <a:buSzPts val="1100"/>
              <a:buFont typeface="Arial"/>
              <a:buNone/>
            </a:pPr>
            <a:r>
              <a:rPr lang="en" sz="3200">
                <a:solidFill>
                  <a:schemeClr val="dk1"/>
                </a:solidFill>
                <a:latin typeface="Calibri"/>
                <a:ea typeface="Calibri"/>
                <a:cs typeface="Calibri"/>
                <a:sym typeface="Calibri"/>
              </a:rPr>
              <a:t>The Who, What, and How of Digital Service Delivery</a:t>
            </a:r>
            <a:endParaRPr sz="3200">
              <a:solidFill>
                <a:schemeClr val="dk1"/>
              </a:solidFill>
              <a:latin typeface="Calibri"/>
              <a:ea typeface="Calibri"/>
              <a:cs typeface="Calibri"/>
              <a:sym typeface="Calibri"/>
            </a:endParaRPr>
          </a:p>
          <a:p>
            <a:pPr marL="0" marR="0" lvl="0" indent="0" algn="l" rtl="0">
              <a:lnSpc>
                <a:spcPct val="140000"/>
              </a:lnSpc>
              <a:spcBef>
                <a:spcPts val="0"/>
              </a:spcBef>
              <a:spcAft>
                <a:spcPts val="0"/>
              </a:spcAft>
              <a:buClr>
                <a:srgbClr val="000000"/>
              </a:buClr>
              <a:buSzPts val="1350"/>
              <a:buFont typeface="Inter"/>
              <a:buNone/>
            </a:pPr>
            <a:endParaRPr sz="1350">
              <a:latin typeface="Inter"/>
              <a:ea typeface="Inter"/>
              <a:cs typeface="Inter"/>
              <a:sym typeface="Inter"/>
            </a:endParaRPr>
          </a:p>
        </p:txBody>
      </p:sp>
      <p:sp>
        <p:nvSpPr>
          <p:cNvPr id="467" name="Google Shape;467;p64"/>
          <p:cNvSpPr txBox="1"/>
          <p:nvPr/>
        </p:nvSpPr>
        <p:spPr>
          <a:xfrm>
            <a:off x="609600" y="3831175"/>
            <a:ext cx="3000000" cy="754200"/>
          </a:xfrm>
          <a:prstGeom prst="rect">
            <a:avLst/>
          </a:prstGeom>
          <a:noFill/>
          <a:ln>
            <a:noFill/>
          </a:ln>
        </p:spPr>
        <p:txBody>
          <a:bodyPr spcFirstLastPara="1" wrap="square" lIns="91425" tIns="91425" rIns="91425" bIns="91425" anchor="t" anchorCtr="0">
            <a:spAutoFit/>
          </a:bodyPr>
          <a:lstStyle/>
          <a:p>
            <a:pPr marL="0" lvl="0" indent="0" algn="l" rtl="0">
              <a:spcBef>
                <a:spcPts val="1200"/>
              </a:spcBef>
              <a:spcAft>
                <a:spcPts val="0"/>
              </a:spcAft>
              <a:buNone/>
            </a:pPr>
            <a:r>
              <a:rPr lang="en" sz="1350" b="1">
                <a:solidFill>
                  <a:srgbClr val="000000"/>
                </a:solidFill>
                <a:latin typeface="Inter"/>
                <a:ea typeface="Inter"/>
                <a:cs typeface="Inter"/>
                <a:sym typeface="Inter"/>
              </a:rPr>
              <a:t>Presented by:</a:t>
            </a:r>
            <a:r>
              <a:rPr lang="en" sz="1350">
                <a:solidFill>
                  <a:srgbClr val="000000"/>
                </a:solidFill>
                <a:latin typeface="Inter"/>
                <a:ea typeface="Inter"/>
                <a:cs typeface="Inter"/>
                <a:sym typeface="Inter"/>
              </a:rPr>
              <a:t> [Facilitator Name]</a:t>
            </a:r>
            <a:endParaRPr sz="1350">
              <a:solidFill>
                <a:srgbClr val="000000"/>
              </a:solidFill>
              <a:latin typeface="Inter"/>
              <a:ea typeface="Inter"/>
              <a:cs typeface="Inter"/>
              <a:sym typeface="Inter"/>
            </a:endParaRPr>
          </a:p>
          <a:p>
            <a:pPr marL="0" lvl="0" indent="0" algn="l" rtl="0">
              <a:spcBef>
                <a:spcPts val="1200"/>
              </a:spcBef>
              <a:spcAft>
                <a:spcPts val="1200"/>
              </a:spcAft>
              <a:buNone/>
            </a:pPr>
            <a:r>
              <a:rPr lang="en" sz="1350" b="1">
                <a:solidFill>
                  <a:srgbClr val="000000"/>
                </a:solidFill>
                <a:latin typeface="Inter"/>
                <a:ea typeface="Inter"/>
                <a:cs typeface="Inter"/>
                <a:sym typeface="Inter"/>
              </a:rPr>
              <a:t>Date:</a:t>
            </a:r>
            <a:r>
              <a:rPr lang="en" sz="1350">
                <a:solidFill>
                  <a:srgbClr val="000000"/>
                </a:solidFill>
                <a:latin typeface="Inter"/>
                <a:ea typeface="Inter"/>
                <a:cs typeface="Inter"/>
                <a:sym typeface="Inter"/>
              </a:rPr>
              <a:t> [Session Date]</a:t>
            </a:r>
            <a:endParaRPr sz="1350">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7"/>
        <p:cNvGrpSpPr/>
        <p:nvPr/>
      </p:nvGrpSpPr>
      <p:grpSpPr>
        <a:xfrm>
          <a:off x="0" y="0"/>
          <a:ext cx="0" cy="0"/>
          <a:chOff x="0" y="0"/>
          <a:chExt cx="0" cy="0"/>
        </a:xfrm>
      </p:grpSpPr>
      <p:sp>
        <p:nvSpPr>
          <p:cNvPr id="538" name="Google Shape;538;p73">
            <a:extLst>
              <a:ext uri="{C183D7F6-B498-43B3-948B-1728B52AA6E4}">
                <adec:decorative xmlns:adec="http://schemas.microsoft.com/office/drawing/2017/decorative" val="1"/>
              </a:ext>
            </a:extLst>
          </p:cNvPr>
          <p:cNvSpPr/>
          <p:nvPr/>
        </p:nvSpPr>
        <p:spPr>
          <a:xfrm>
            <a:off x="609600" y="618565"/>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3"/>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Digital Services as a Layered Cake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39" name="Google Shape;539;p73"/>
          <p:cNvSpPr/>
          <p:nvPr/>
        </p:nvSpPr>
        <p:spPr>
          <a:xfrm>
            <a:off x="609575" y="1579125"/>
            <a:ext cx="5047500" cy="2759626"/>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latin typeface="Inter"/>
                <a:ea typeface="Inter"/>
                <a:cs typeface="Inter"/>
                <a:sym typeface="Inter"/>
              </a:rPr>
              <a:t>Three layers: </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Information</a:t>
            </a:r>
            <a:endParaRPr sz="160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a:latin typeface="Inter"/>
                <a:ea typeface="Inter"/>
                <a:cs typeface="Inter"/>
                <a:sym typeface="Inter"/>
              </a:rPr>
              <a:t>Content, transactions, multimedia, data</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Presentation</a:t>
            </a:r>
            <a:endParaRPr sz="160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a:latin typeface="Inter"/>
                <a:ea typeface="Inter"/>
                <a:cs typeface="Inter"/>
                <a:sym typeface="Inter"/>
              </a:rPr>
              <a:t>Web browsers, apps</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Platform</a:t>
            </a:r>
            <a:endParaRPr sz="160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a:latin typeface="Inter"/>
                <a:ea typeface="Inter"/>
                <a:cs typeface="Inter"/>
                <a:sym typeface="Inter"/>
              </a:rPr>
              <a:t>Application Programming Interfaces (APIs), Web Services, Web Content Management Systems</a:t>
            </a:r>
            <a:endParaRPr sz="1600">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pic>
        <p:nvPicPr>
          <p:cNvPr id="541" name="Google Shape;541;p73" descr="A 3-layered cake with the layers labeled as information layer, presentation layer, and platform layer representing digital services"/>
          <p:cNvPicPr preferRelativeResize="0"/>
          <p:nvPr/>
        </p:nvPicPr>
        <p:blipFill>
          <a:blip r:embed="rId3">
            <a:alphaModFix/>
          </a:blip>
          <a:stretch>
            <a:fillRect/>
          </a:stretch>
        </p:blipFill>
        <p:spPr>
          <a:xfrm>
            <a:off x="6122975" y="1295400"/>
            <a:ext cx="2496440" cy="3043351"/>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21"/>
        <p:cNvGrpSpPr/>
        <p:nvPr/>
      </p:nvGrpSpPr>
      <p:grpSpPr>
        <a:xfrm>
          <a:off x="0" y="0"/>
          <a:ext cx="0" cy="0"/>
          <a:chOff x="0" y="0"/>
          <a:chExt cx="0" cy="0"/>
        </a:xfrm>
      </p:grpSpPr>
      <p:sp>
        <p:nvSpPr>
          <p:cNvPr id="1222" name="Google Shape;1222;p15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57"/>
          <p:cNvSpPr>
            <a:spLocks noGrp="1"/>
          </p:cNvSpPr>
          <p:nvPr>
            <p:ph type="title" idx="4294967295"/>
          </p:nvPr>
        </p:nvSpPr>
        <p:spPr>
          <a:xfrm>
            <a:off x="609600" y="609600"/>
            <a:ext cx="7432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Cloud Procurement Requires a Different Approach</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23" name="Google Shape;1223;p157"/>
          <p:cNvSpPr/>
          <p:nvPr/>
        </p:nvSpPr>
        <p:spPr>
          <a:xfrm>
            <a:off x="609575" y="1404750"/>
            <a:ext cx="7636500" cy="33501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Elastic, scalable—not fixed assets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Service offerings evolve quickly</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Pay-as-you-go replaces up-front costs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Shared responsibility model: vendor + agency</a:t>
            </a:r>
            <a:endParaRPr sz="135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Risks of using traditional models:</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Wasted spending</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Missed services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Incomplete oversight</a:t>
            </a:r>
            <a:endParaRPr sz="1600">
              <a:solidFill>
                <a:schemeClr val="dk1"/>
              </a:solidFill>
              <a:latin typeface="Inter"/>
              <a:ea typeface="Inter"/>
              <a:cs typeface="Inter"/>
              <a:sym typeface="Inter"/>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29"/>
        <p:cNvGrpSpPr/>
        <p:nvPr/>
      </p:nvGrpSpPr>
      <p:grpSpPr>
        <a:xfrm>
          <a:off x="0" y="0"/>
          <a:ext cx="0" cy="0"/>
          <a:chOff x="0" y="0"/>
          <a:chExt cx="0" cy="0"/>
        </a:xfrm>
      </p:grpSpPr>
      <p:sp>
        <p:nvSpPr>
          <p:cNvPr id="1230" name="Google Shape;1230;p15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58"/>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31" name="Google Shape;1231;p158"/>
          <p:cNvSpPr/>
          <p:nvPr/>
        </p:nvSpPr>
        <p:spPr>
          <a:xfrm>
            <a:off x="609575" y="1404750"/>
            <a:ext cx="5367600" cy="1889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In a shared responsibility model, where do you think misunderstandings between vendors and agencies are most likely to occur? What could be done contractually to prevent that?</a:t>
            </a:r>
            <a:endParaRPr sz="160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233" name="Google Shape;1233;p158"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38"/>
        <p:cNvGrpSpPr/>
        <p:nvPr/>
      </p:nvGrpSpPr>
      <p:grpSpPr>
        <a:xfrm>
          <a:off x="0" y="0"/>
          <a:ext cx="0" cy="0"/>
          <a:chOff x="0" y="0"/>
          <a:chExt cx="0" cy="0"/>
        </a:xfrm>
      </p:grpSpPr>
      <p:sp>
        <p:nvSpPr>
          <p:cNvPr id="1239" name="Google Shape;1239;p15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5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Keys to Cloud Success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40" name="Google Shape;1240;p159"/>
          <p:cNvSpPr/>
          <p:nvPr/>
        </p:nvSpPr>
        <p:spPr>
          <a:xfrm>
            <a:off x="609575" y="1113183"/>
            <a:ext cx="7636500" cy="3667467"/>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Security:</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FedRAMP-authorized services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IAM, vulnerability management, SIEM tools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Shared security responsibilities</a:t>
            </a:r>
            <a:endParaRPr sz="160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Governance:</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Include IT, CORs, cyber, finance, and program staff</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Monitor cloud usage, cost trends, and technical performance</a:t>
            </a:r>
            <a:endParaRPr sz="160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Cost Control:</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Price varies monthly—skills matter more than sticker price</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Plan for training, dynamic pricing, and cost monitoring</a:t>
            </a:r>
            <a:endParaRPr sz="1600">
              <a:solidFill>
                <a:schemeClr val="dk1"/>
              </a:solidFill>
              <a:latin typeface="Inter"/>
              <a:ea typeface="Inter"/>
              <a:cs typeface="Inter"/>
              <a:sym typeface="Inter"/>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46"/>
        <p:cNvGrpSpPr/>
        <p:nvPr/>
      </p:nvGrpSpPr>
      <p:grpSpPr>
        <a:xfrm>
          <a:off x="0" y="0"/>
          <a:ext cx="0" cy="0"/>
          <a:chOff x="0" y="0"/>
          <a:chExt cx="0" cy="0"/>
        </a:xfrm>
      </p:grpSpPr>
      <p:sp>
        <p:nvSpPr>
          <p:cNvPr id="1247" name="Google Shape;1247;p16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60"/>
          <p:cNvSpPr>
            <a:spLocks noGrp="1"/>
          </p:cNvSpPr>
          <p:nvPr>
            <p:ph type="title" idx="4294967295"/>
          </p:nvPr>
        </p:nvSpPr>
        <p:spPr>
          <a:xfrm>
            <a:off x="609600" y="609600"/>
            <a:ext cx="6822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Choosing the Right Cloud Strategy</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48" name="Google Shape;1248;p160"/>
          <p:cNvSpPr/>
          <p:nvPr/>
        </p:nvSpPr>
        <p:spPr>
          <a:xfrm>
            <a:off x="609575" y="1159566"/>
            <a:ext cx="7636500" cy="34485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a:latin typeface="Inter"/>
                <a:ea typeface="Inter"/>
                <a:cs typeface="Inter"/>
                <a:sym typeface="Inter"/>
              </a:rPr>
              <a:t>Match vendor capabilities to agency needs (e.g., AI/ML, security)</a:t>
            </a:r>
            <a:endParaRPr sz="160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a:latin typeface="Inter"/>
                <a:ea typeface="Inter"/>
                <a:cs typeface="Inter"/>
                <a:sym typeface="Inter"/>
              </a:rPr>
              <a:t>Consider multi-cloud or hybrid-cloud architecture</a:t>
            </a:r>
            <a:br>
              <a:rPr lang="en" sz="1600">
                <a:latin typeface="Inter"/>
                <a:ea typeface="Inter"/>
                <a:cs typeface="Inter"/>
                <a:sym typeface="Inter"/>
              </a:rPr>
            </a:br>
            <a:endParaRPr sz="160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a:latin typeface="Inter"/>
                <a:ea typeface="Inter"/>
                <a:cs typeface="Inter"/>
                <a:sym typeface="Inter"/>
              </a:rPr>
              <a:t>Avoid:</a:t>
            </a:r>
            <a:endParaRPr sz="1600">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Restrictive or siloed contracts</a:t>
            </a:r>
            <a:endParaRPr sz="160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Shadow IT caused by limited access</a:t>
            </a:r>
            <a:endParaRPr sz="160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Missing out on volume discounts</a:t>
            </a:r>
            <a:endParaRPr sz="1600">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a:latin typeface="Inter"/>
                <a:ea typeface="Inter"/>
                <a:cs typeface="Inter"/>
                <a:sym typeface="Inter"/>
              </a:rPr>
              <a:t>Include:</a:t>
            </a:r>
            <a:endParaRPr sz="1600">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Marketplace access</a:t>
            </a:r>
            <a:endParaRPr sz="160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Architecture planning in pre-solicitation</a:t>
            </a:r>
            <a:endParaRPr sz="160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Scalable usage across the agency</a:t>
            </a:r>
            <a:endParaRPr sz="1600">
              <a:latin typeface="Inter"/>
              <a:ea typeface="Inter"/>
              <a:cs typeface="Inter"/>
              <a:sym typeface="Inter"/>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54"/>
        <p:cNvGrpSpPr/>
        <p:nvPr/>
      </p:nvGrpSpPr>
      <p:grpSpPr>
        <a:xfrm>
          <a:off x="0" y="0"/>
          <a:ext cx="0" cy="0"/>
          <a:chOff x="0" y="0"/>
          <a:chExt cx="0" cy="0"/>
        </a:xfrm>
      </p:grpSpPr>
      <p:sp>
        <p:nvSpPr>
          <p:cNvPr id="1255" name="Google Shape;1255;p16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61"/>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56" name="Google Shape;1256;p161"/>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How can we encourage modular or hybrid cloud strategies without overcomplicating procurement? What role should vendors play in helping agencies architect for resilience?</a:t>
            </a:r>
            <a:endParaRPr sz="1600">
              <a:solidFill>
                <a:schemeClr val="dk1"/>
              </a:solidFill>
              <a:latin typeface="Inter"/>
              <a:ea typeface="Inter"/>
              <a:cs typeface="Inter"/>
              <a:sym typeface="Inter"/>
            </a:endParaRPr>
          </a:p>
        </p:txBody>
      </p:sp>
      <p:pic>
        <p:nvPicPr>
          <p:cNvPr id="1258" name="Google Shape;1258;p161"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63"/>
        <p:cNvGrpSpPr/>
        <p:nvPr/>
      </p:nvGrpSpPr>
      <p:grpSpPr>
        <a:xfrm>
          <a:off x="0" y="0"/>
          <a:ext cx="0" cy="0"/>
          <a:chOff x="0" y="0"/>
          <a:chExt cx="0" cy="0"/>
        </a:xfrm>
      </p:grpSpPr>
      <p:sp>
        <p:nvSpPr>
          <p:cNvPr id="1264" name="Google Shape;1264;p16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62"/>
          <p:cNvSpPr>
            <a:spLocks noGrp="1"/>
          </p:cNvSpPr>
          <p:nvPr>
            <p:ph type="title" idx="4294967295"/>
          </p:nvPr>
        </p:nvSpPr>
        <p:spPr>
          <a:xfrm>
            <a:off x="609600" y="609600"/>
            <a:ext cx="733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Cloud Procurement: The Bottom Line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65" name="Google Shape;1265;p162"/>
          <p:cNvSpPr/>
          <p:nvPr/>
        </p:nvSpPr>
        <p:spPr>
          <a:xfrm>
            <a:off x="609575" y="1404750"/>
            <a:ext cx="7636500" cy="22959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Cloud is not plug-and-play—training is essential.</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Build training milestones and best practices into contracts.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Understand shared responsibility and pricing structures.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Tailor SLAs, security clauses, and contract language accordingly.</a:t>
            </a:r>
            <a:endParaRPr sz="1600">
              <a:latin typeface="Inter"/>
              <a:ea typeface="Inter"/>
              <a:cs typeface="Inter"/>
              <a:sym typeface="Inter"/>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71"/>
        <p:cNvGrpSpPr/>
        <p:nvPr/>
      </p:nvGrpSpPr>
      <p:grpSpPr>
        <a:xfrm>
          <a:off x="0" y="0"/>
          <a:ext cx="0" cy="0"/>
          <a:chOff x="0" y="0"/>
          <a:chExt cx="0" cy="0"/>
        </a:xfrm>
      </p:grpSpPr>
      <p:sp>
        <p:nvSpPr>
          <p:cNvPr id="1272" name="Google Shape;1272;p163"/>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Artificial Intelligence</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77"/>
        <p:cNvGrpSpPr/>
        <p:nvPr/>
      </p:nvGrpSpPr>
      <p:grpSpPr>
        <a:xfrm>
          <a:off x="0" y="0"/>
          <a:ext cx="0" cy="0"/>
          <a:chOff x="0" y="0"/>
          <a:chExt cx="0" cy="0"/>
        </a:xfrm>
      </p:grpSpPr>
      <p:sp>
        <p:nvSpPr>
          <p:cNvPr id="1278" name="Google Shape;1278;p16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64"/>
          <p:cNvSpPr>
            <a:spLocks noGrp="1"/>
          </p:cNvSpPr>
          <p:nvPr>
            <p:ph type="title" idx="4294967295"/>
          </p:nvPr>
        </p:nvSpPr>
        <p:spPr>
          <a:xfrm>
            <a:off x="609600" y="609600"/>
            <a:ext cx="6594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Artificial Intelligence (AI)?</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79" name="Google Shape;1279;p164"/>
          <p:cNvSpPr/>
          <p:nvPr/>
        </p:nvSpPr>
        <p:spPr>
          <a:xfrm>
            <a:off x="609575" y="1404750"/>
            <a:ext cx="7636500" cy="29946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a:latin typeface="Inter"/>
                <a:ea typeface="Inter"/>
                <a:cs typeface="Inter"/>
                <a:sym typeface="Inter"/>
              </a:rPr>
              <a:t>AI = systems that perform tasks requiring human intelligence.</a:t>
            </a:r>
            <a:endParaRPr sz="160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a:latin typeface="Inter"/>
                <a:ea typeface="Inter"/>
                <a:cs typeface="Inter"/>
                <a:sym typeface="Inter"/>
              </a:rPr>
              <a:t>Used in:</a:t>
            </a:r>
            <a:endParaRPr sz="1600">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Chatbots for citizen services</a:t>
            </a:r>
            <a:endParaRPr sz="160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Document summarization and classification</a:t>
            </a:r>
            <a:endParaRPr sz="160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Fraud detection</a:t>
            </a:r>
            <a:endParaRPr sz="160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Market research analysis</a:t>
            </a:r>
            <a:endParaRPr sz="1600">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a:latin typeface="Inter"/>
                <a:ea typeface="Inter"/>
                <a:cs typeface="Inter"/>
                <a:sym typeface="Inter"/>
              </a:rPr>
              <a:t>Helps automate decision-making, much like automation streamlined paperwork.</a:t>
            </a:r>
            <a:endParaRPr sz="1600">
              <a:latin typeface="Inter"/>
              <a:ea typeface="Inter"/>
              <a:cs typeface="Inter"/>
              <a:sym typeface="Inter"/>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85"/>
        <p:cNvGrpSpPr/>
        <p:nvPr/>
      </p:nvGrpSpPr>
      <p:grpSpPr>
        <a:xfrm>
          <a:off x="0" y="0"/>
          <a:ext cx="0" cy="0"/>
          <a:chOff x="0" y="0"/>
          <a:chExt cx="0" cy="0"/>
        </a:xfrm>
      </p:grpSpPr>
      <p:sp>
        <p:nvSpPr>
          <p:cNvPr id="1286" name="Google Shape;1286;p16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6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87" name="Google Shape;1287;p165"/>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What kind of procurement decisions do you think shouldn’t be made by AI? Why?</a:t>
            </a:r>
            <a:endParaRPr sz="1600">
              <a:solidFill>
                <a:schemeClr val="dk1"/>
              </a:solidFill>
              <a:latin typeface="Inter"/>
              <a:ea typeface="Inter"/>
              <a:cs typeface="Inter"/>
              <a:sym typeface="Inter"/>
            </a:endParaRPr>
          </a:p>
        </p:txBody>
      </p:sp>
      <p:pic>
        <p:nvPicPr>
          <p:cNvPr id="1289" name="Google Shape;1289;p165"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94"/>
        <p:cNvGrpSpPr/>
        <p:nvPr/>
      </p:nvGrpSpPr>
      <p:grpSpPr>
        <a:xfrm>
          <a:off x="0" y="0"/>
          <a:ext cx="0" cy="0"/>
          <a:chOff x="0" y="0"/>
          <a:chExt cx="0" cy="0"/>
        </a:xfrm>
      </p:grpSpPr>
      <p:sp>
        <p:nvSpPr>
          <p:cNvPr id="1295" name="Google Shape;1295;p16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6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Types of AI</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96" name="Google Shape;1296;p166"/>
          <p:cNvSpPr/>
          <p:nvPr/>
        </p:nvSpPr>
        <p:spPr>
          <a:xfrm>
            <a:off x="609575" y="1404750"/>
            <a:ext cx="7636500" cy="28167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Rule-Based Systems:</a:t>
            </a:r>
            <a:r>
              <a:rPr lang="en" sz="1600">
                <a:solidFill>
                  <a:schemeClr val="dk1"/>
                </a:solidFill>
                <a:latin typeface="Inter"/>
                <a:ea typeface="Inter"/>
                <a:cs typeface="Inter"/>
                <a:sym typeface="Inter"/>
              </a:rPr>
              <a:t> Advanced if-then logic</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Machine Learning (ML):</a:t>
            </a:r>
            <a:r>
              <a:rPr lang="en" sz="1600">
                <a:solidFill>
                  <a:schemeClr val="dk1"/>
                </a:solidFill>
                <a:latin typeface="Inter"/>
                <a:ea typeface="Inter"/>
                <a:cs typeface="Inter"/>
                <a:sym typeface="Inter"/>
              </a:rPr>
              <a:t> Learns from data to predict or classify</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Natural Language Processing (NLP):</a:t>
            </a:r>
            <a:r>
              <a:rPr lang="en" sz="1600">
                <a:solidFill>
                  <a:schemeClr val="dk1"/>
                </a:solidFill>
                <a:latin typeface="Inter"/>
                <a:ea typeface="Inter"/>
                <a:cs typeface="Inter"/>
                <a:sym typeface="Inter"/>
              </a:rPr>
              <a:t> Understands and summarizes human language</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Generative AI (e.g., ChatGPT):</a:t>
            </a:r>
            <a:r>
              <a:rPr lang="en" sz="1600">
                <a:solidFill>
                  <a:schemeClr val="dk1"/>
                </a:solidFill>
                <a:latin typeface="Inter"/>
                <a:ea typeface="Inter"/>
                <a:cs typeface="Inter"/>
                <a:sym typeface="Inter"/>
              </a:rPr>
              <a:t> Creates new content like draft text or summaries</a:t>
            </a:r>
            <a:endParaRPr sz="1600">
              <a:solidFill>
                <a:schemeClr val="dk1"/>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46"/>
        <p:cNvGrpSpPr/>
        <p:nvPr/>
      </p:nvGrpSpPr>
      <p:grpSpPr>
        <a:xfrm>
          <a:off x="0" y="0"/>
          <a:ext cx="0" cy="0"/>
          <a:chOff x="0" y="0"/>
          <a:chExt cx="0" cy="0"/>
        </a:xfrm>
      </p:grpSpPr>
      <p:sp>
        <p:nvSpPr>
          <p:cNvPr id="547" name="Google Shape;547;p74"/>
          <p:cNvSpPr>
            <a:spLocks noGrp="1"/>
          </p:cNvSpPr>
          <p:nvPr>
            <p:ph type="title" idx="4294967295"/>
          </p:nvPr>
        </p:nvSpPr>
        <p:spPr>
          <a:xfrm>
            <a:off x="609600" y="2300300"/>
            <a:ext cx="75810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The Digital Services Ecosystem</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02"/>
        <p:cNvGrpSpPr/>
        <p:nvPr/>
      </p:nvGrpSpPr>
      <p:grpSpPr>
        <a:xfrm>
          <a:off x="0" y="0"/>
          <a:ext cx="0" cy="0"/>
          <a:chOff x="0" y="0"/>
          <a:chExt cx="0" cy="0"/>
        </a:xfrm>
      </p:grpSpPr>
      <p:sp>
        <p:nvSpPr>
          <p:cNvPr id="1303" name="Google Shape;1303;p16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67">
            <a:extLst>
              <a:ext uri="{C183D7F6-B498-43B3-948B-1728B52AA6E4}">
                <adec:decorative xmlns:adec="http://schemas.microsoft.com/office/drawing/2017/decorative" val="1"/>
              </a:ext>
            </a:extLst>
          </p:cNvPr>
          <p:cNvSpPr/>
          <p:nvPr/>
        </p:nvSpPr>
        <p:spPr>
          <a:xfrm>
            <a:off x="609575" y="1046475"/>
            <a:ext cx="7636500" cy="17781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endParaRPr sz="1100">
              <a:solidFill>
                <a:schemeClr val="dk1"/>
              </a:solidFill>
            </a:endParaRPr>
          </a:p>
          <a:p>
            <a:pPr marL="0" marR="0" lvl="0" indent="0" algn="l" rtl="0">
              <a:lnSpc>
                <a:spcPct val="136000"/>
              </a:lnSpc>
              <a:spcBef>
                <a:spcPts val="1200"/>
              </a:spcBef>
              <a:spcAft>
                <a:spcPts val="0"/>
              </a:spcAft>
              <a:buClr>
                <a:srgbClr val="000000"/>
              </a:buClr>
              <a:buSzPts val="1125"/>
              <a:buFont typeface="Inter"/>
              <a:buNone/>
            </a:pPr>
            <a:endParaRPr sz="1100" b="1">
              <a:solidFill>
                <a:schemeClr val="dk1"/>
              </a:solidFill>
            </a:endParaRPr>
          </a:p>
        </p:txBody>
      </p:sp>
      <p:sp>
        <p:nvSpPr>
          <p:cNvPr id="1305" name="Google Shape;1305;p167"/>
          <p:cNvSpPr>
            <a:spLocks noGrp="1"/>
          </p:cNvSpPr>
          <p:nvPr>
            <p:ph type="title" idx="4294967295"/>
          </p:nvPr>
        </p:nvSpPr>
        <p:spPr>
          <a:xfrm>
            <a:off x="609600" y="609600"/>
            <a:ext cx="719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300" b="1" i="0" u="none" strike="noStrike" kern="0" cap="none" spc="0" normalizeH="0" baseline="0" noProof="0">
                <a:ln>
                  <a:noFill/>
                </a:ln>
                <a:solidFill>
                  <a:srgbClr val="0F0F0F"/>
                </a:solidFill>
                <a:effectLst/>
                <a:highlight>
                  <a:srgbClr val="FFFFFF"/>
                </a:highlight>
                <a:uLnTx/>
                <a:uFillTx/>
                <a:latin typeface="Roboto"/>
                <a:ea typeface="Roboto"/>
                <a:cs typeface="Roboto"/>
                <a:sym typeface="Roboto"/>
              </a:rPr>
              <a:t>AI Is Dangerous, but Not for the Reasons You Think</a:t>
            </a:r>
            <a:endParaRPr kumimoji="0" lang="en-US" sz="2250" b="1" i="0" u="none" strike="noStrike" kern="0" cap="none" spc="0" normalizeH="0" baseline="0" noProof="0">
              <a:ln>
                <a:noFill/>
              </a:ln>
              <a:solidFill>
                <a:srgbClr val="000000"/>
              </a:solidFill>
              <a:effectLst/>
              <a:uLnTx/>
              <a:uFillTx/>
              <a:latin typeface="Inter"/>
              <a:ea typeface="Inter"/>
              <a:cs typeface="Inter"/>
              <a:sym typeface="Inter"/>
            </a:endParaRPr>
          </a:p>
        </p:txBody>
      </p:sp>
      <p:pic>
        <p:nvPicPr>
          <p:cNvPr id="1306" name="Google Shape;1306;p167" descr="AI won't kill us all — but that doesn't make it trustworthy. Instead of getting distracted by future existential risks, AI ethics researcher Sasha Luccioni thinks we need to focus on the technology's current negative impacts, like emitting carbon, infringing copyrights and spreading biased information. She offers practical solutions to regulate our AI-filled future — so it's inclusive and transparent.&#10;&#10;If you love watching TED Talks like this one, become a TED Member to support our mission of spreading ideas: https://ted.com/membership&#10;&#10;Follow TED! &#10;Twitter: https://twitter.com/TEDTalks&#10;Instagram: https://www.instagram.com/ted&#10;Facebook: https://facebook.com/TED&#10;LinkedIn: https://www.linkedin.com/company/ted-conferences&#10;TikTok: https://www.tiktok.com/@tedtoks&#10;&#10;The TED Talks channel features talks, performances and original series from the world's leading thinkers and doers. Subscribe to our channel for videos on Technology, Entertainment and Design — plus science, business, global issues, the arts and more. Visit https://TED.com to get our entire library of TED Talks, transcripts, translations, personalized talk recommendations and more.&#10;&#10;Watch more: https://go.ted.com/sashaluccioni&#10;&#10;https://youtu.be/eXdVDhOGqoE&#10;&#10;TED's videos may be used for non-commercial purposes under a Creative Commons License, Attribution–Non Commercial–No Derivatives (or the CC BY – NC – ND 4.0 International) and in accordance with our TED Talks Usage Policy: https://www.ted.com/about/our-organization/our-policies-terms/ted-talks-usage-policy. For more information on using TED for commercial purposes (e.g. employee learning, in a film or online course), please submit a Media Request at https://media-requests.ted.com&#10;&#10;#TED #TEDTalks #AI" title="AI Is Dangerous, but Not for the Reasons You Think | Sasha Luccioni | TED">
            <a:hlinkClick r:id="rId3"/>
          </p:cNvPr>
          <p:cNvPicPr preferRelativeResize="0"/>
          <p:nvPr/>
        </p:nvPicPr>
        <p:blipFill>
          <a:blip r:embed="rId4">
            <a:alphaModFix/>
          </a:blip>
          <a:stretch>
            <a:fillRect/>
          </a:stretch>
        </p:blipFill>
        <p:spPr>
          <a:xfrm>
            <a:off x="1332000" y="1211575"/>
            <a:ext cx="6480000" cy="3645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06"/>
                                        </p:tgtEl>
                                        <p:attrNameLst>
                                          <p:attrName>style.visibility</p:attrName>
                                        </p:attrNameLst>
                                      </p:cBhvr>
                                      <p:to>
                                        <p:strVal val="visible"/>
                                      </p:to>
                                    </p:set>
                                    <p:animEffect transition="in" filter="fade">
                                      <p:cBhvr>
                                        <p:cTn id="7" dur="1000"/>
                                        <p:tgtEl>
                                          <p:spTgt spid="13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11"/>
        <p:cNvGrpSpPr/>
        <p:nvPr/>
      </p:nvGrpSpPr>
      <p:grpSpPr>
        <a:xfrm>
          <a:off x="0" y="0"/>
          <a:ext cx="0" cy="0"/>
          <a:chOff x="0" y="0"/>
          <a:chExt cx="0" cy="0"/>
        </a:xfrm>
      </p:grpSpPr>
      <p:sp>
        <p:nvSpPr>
          <p:cNvPr id="1312" name="Google Shape;1312;p16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68"/>
          <p:cNvSpPr>
            <a:spLocks noGrp="1"/>
          </p:cNvSpPr>
          <p:nvPr>
            <p:ph type="title" idx="4294967295"/>
          </p:nvPr>
        </p:nvSpPr>
        <p:spPr>
          <a:xfrm>
            <a:off x="609600" y="609600"/>
            <a:ext cx="7140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Considerations for Using AI in Government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13" name="Google Shape;1313;p168"/>
          <p:cNvSpPr/>
          <p:nvPr/>
        </p:nvSpPr>
        <p:spPr>
          <a:xfrm>
            <a:off x="609575" y="1404750"/>
            <a:ext cx="7636500" cy="2570902"/>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Transparency:</a:t>
            </a:r>
            <a:r>
              <a:rPr lang="en" sz="1600">
                <a:solidFill>
                  <a:schemeClr val="dk1"/>
                </a:solidFill>
                <a:latin typeface="Inter"/>
                <a:ea typeface="Inter"/>
                <a:cs typeface="Inter"/>
                <a:sym typeface="Inter"/>
              </a:rPr>
              <a:t> Can the AI explain its decision?</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Bias:</a:t>
            </a:r>
            <a:r>
              <a:rPr lang="en" sz="1600">
                <a:solidFill>
                  <a:schemeClr val="dk1"/>
                </a:solidFill>
                <a:latin typeface="Inter"/>
                <a:ea typeface="Inter"/>
                <a:cs typeface="Inter"/>
                <a:sym typeface="Inter"/>
              </a:rPr>
              <a:t> Is the training data fair and representative?</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Security &amp; Privacy:</a:t>
            </a:r>
            <a:r>
              <a:rPr lang="en" sz="1600">
                <a:solidFill>
                  <a:schemeClr val="dk1"/>
                </a:solidFill>
                <a:latin typeface="Inter"/>
                <a:ea typeface="Inter"/>
                <a:cs typeface="Inter"/>
                <a:sym typeface="Inter"/>
              </a:rPr>
              <a:t> Does the system protect sensitive info?</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Change Management:</a:t>
            </a:r>
            <a:r>
              <a:rPr lang="en" sz="1600">
                <a:solidFill>
                  <a:schemeClr val="dk1"/>
                </a:solidFill>
                <a:latin typeface="Inter"/>
                <a:ea typeface="Inter"/>
                <a:cs typeface="Inter"/>
                <a:sym typeface="Inter"/>
              </a:rPr>
              <a:t> Will it affect roles and workflows?</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Vendor Oversight:</a:t>
            </a:r>
            <a:r>
              <a:rPr lang="en" sz="1600">
                <a:solidFill>
                  <a:schemeClr val="dk1"/>
                </a:solidFill>
                <a:latin typeface="Inter"/>
                <a:ea typeface="Inter"/>
                <a:cs typeface="Inter"/>
                <a:sym typeface="Inter"/>
              </a:rPr>
              <a:t> How is the AI trained, tested, and updated?</a:t>
            </a:r>
            <a:endParaRPr sz="1600">
              <a:solidFill>
                <a:schemeClr val="dk1"/>
              </a:solidFill>
              <a:latin typeface="Inter"/>
              <a:ea typeface="Inter"/>
              <a:cs typeface="Inter"/>
              <a:sym typeface="Inter"/>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19"/>
        <p:cNvGrpSpPr/>
        <p:nvPr/>
      </p:nvGrpSpPr>
      <p:grpSpPr>
        <a:xfrm>
          <a:off x="0" y="0"/>
          <a:ext cx="0" cy="0"/>
          <a:chOff x="0" y="0"/>
          <a:chExt cx="0" cy="0"/>
        </a:xfrm>
      </p:grpSpPr>
      <p:sp>
        <p:nvSpPr>
          <p:cNvPr id="1320" name="Google Shape;1320;p16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6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AI Terms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21" name="Google Shape;1321;p169"/>
          <p:cNvSpPr/>
          <p:nvPr/>
        </p:nvSpPr>
        <p:spPr>
          <a:xfrm>
            <a:off x="609575" y="1529075"/>
            <a:ext cx="7636500" cy="2685116"/>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Model Training:</a:t>
            </a:r>
            <a:r>
              <a:rPr lang="en" sz="1600">
                <a:solidFill>
                  <a:schemeClr val="dk1"/>
                </a:solidFill>
                <a:latin typeface="Inter"/>
                <a:ea typeface="Inter"/>
                <a:cs typeface="Inter"/>
                <a:sym typeface="Inter"/>
              </a:rPr>
              <a:t> Teaching the AI using data</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Algorithm:</a:t>
            </a:r>
            <a:r>
              <a:rPr lang="en" sz="1600">
                <a:solidFill>
                  <a:schemeClr val="dk1"/>
                </a:solidFill>
                <a:latin typeface="Inter"/>
                <a:ea typeface="Inter"/>
                <a:cs typeface="Inter"/>
                <a:sym typeface="Inter"/>
              </a:rPr>
              <a:t> The rules it follows</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Inference:</a:t>
            </a:r>
            <a:r>
              <a:rPr lang="en" sz="1600">
                <a:solidFill>
                  <a:schemeClr val="dk1"/>
                </a:solidFill>
                <a:latin typeface="Inter"/>
                <a:ea typeface="Inter"/>
                <a:cs typeface="Inter"/>
                <a:sym typeface="Inter"/>
              </a:rPr>
              <a:t> Applying what it learned</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Explainability:</a:t>
            </a:r>
            <a:r>
              <a:rPr lang="en" sz="1600">
                <a:solidFill>
                  <a:schemeClr val="dk1"/>
                </a:solidFill>
                <a:latin typeface="Inter"/>
                <a:ea typeface="Inter"/>
                <a:cs typeface="Inter"/>
                <a:sym typeface="Inter"/>
              </a:rPr>
              <a:t> Why it made a decision</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Human-in-the-loop:</a:t>
            </a:r>
            <a:r>
              <a:rPr lang="en" sz="1600">
                <a:solidFill>
                  <a:schemeClr val="dk1"/>
                </a:solidFill>
                <a:latin typeface="Inter"/>
                <a:ea typeface="Inter"/>
                <a:cs typeface="Inter"/>
                <a:sym typeface="Inter"/>
              </a:rPr>
              <a:t> Human + AI collaboration</a:t>
            </a:r>
            <a:endParaRPr sz="1350">
              <a:latin typeface="Inter"/>
              <a:ea typeface="Inter"/>
              <a:cs typeface="Inter"/>
              <a:sym typeface="Inter"/>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27"/>
        <p:cNvGrpSpPr/>
        <p:nvPr/>
      </p:nvGrpSpPr>
      <p:grpSpPr>
        <a:xfrm>
          <a:off x="0" y="0"/>
          <a:ext cx="0" cy="0"/>
          <a:chOff x="0" y="0"/>
          <a:chExt cx="0" cy="0"/>
        </a:xfrm>
      </p:grpSpPr>
      <p:sp>
        <p:nvSpPr>
          <p:cNvPr id="1328" name="Google Shape;1328;p17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70"/>
          <p:cNvSpPr>
            <a:spLocks noGrp="1"/>
          </p:cNvSpPr>
          <p:nvPr>
            <p:ph type="title" idx="4294967295"/>
          </p:nvPr>
        </p:nvSpPr>
        <p:spPr>
          <a:xfrm>
            <a:off x="609600" y="609600"/>
            <a:ext cx="6428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it-IT" sz="2250" b="1" i="0" u="none" strike="noStrike" kern="0" cap="none" spc="0" normalizeH="0" baseline="0" noProof="0">
                <a:ln>
                  <a:noFill/>
                </a:ln>
                <a:solidFill>
                  <a:srgbClr val="000000"/>
                </a:solidFill>
                <a:effectLst/>
                <a:uLnTx/>
                <a:uFillTx/>
                <a:latin typeface="Inter"/>
                <a:ea typeface="Inter"/>
                <a:cs typeface="Inter"/>
                <a:sym typeface="Inter"/>
              </a:rPr>
              <a:t>Why AI Matters in Procurement</a:t>
            </a:r>
            <a:endParaRPr kumimoji="0" lang="it-IT"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29" name="Google Shape;1329;p170"/>
          <p:cNvSpPr/>
          <p:nvPr/>
        </p:nvSpPr>
        <p:spPr>
          <a:xfrm>
            <a:off x="609575" y="1404750"/>
            <a:ext cx="7636500" cy="2753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Market Research:</a:t>
            </a:r>
            <a:r>
              <a:rPr lang="en" sz="1600">
                <a:solidFill>
                  <a:schemeClr val="dk1"/>
                </a:solidFill>
                <a:latin typeface="Inter"/>
                <a:ea typeface="Inter"/>
                <a:cs typeface="Inter"/>
                <a:sym typeface="Inter"/>
              </a:rPr>
              <a:t> AI can summarize vendor data and trends</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Performance Monitoring:</a:t>
            </a:r>
            <a:r>
              <a:rPr lang="en" sz="1600">
                <a:solidFill>
                  <a:schemeClr val="dk1"/>
                </a:solidFill>
                <a:latin typeface="Inter"/>
                <a:ea typeface="Inter"/>
                <a:cs typeface="Inter"/>
                <a:sym typeface="Inter"/>
              </a:rPr>
              <a:t> Flags contractor issues early</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Drafting Support:</a:t>
            </a:r>
            <a:r>
              <a:rPr lang="en" sz="1600">
                <a:solidFill>
                  <a:schemeClr val="dk1"/>
                </a:solidFill>
                <a:latin typeface="Inter"/>
                <a:ea typeface="Inter"/>
                <a:cs typeface="Inter"/>
                <a:sym typeface="Inter"/>
              </a:rPr>
              <a:t> Generates first drafts for solicitations</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Risk Management:</a:t>
            </a:r>
            <a:r>
              <a:rPr lang="en" sz="1600">
                <a:solidFill>
                  <a:schemeClr val="dk1"/>
                </a:solidFill>
                <a:latin typeface="Inter"/>
                <a:ea typeface="Inter"/>
                <a:cs typeface="Inter"/>
                <a:sym typeface="Inter"/>
              </a:rPr>
              <a:t> COs must watch for bias, explainability, and compliance</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Evaluation Criteria:</a:t>
            </a:r>
            <a:r>
              <a:rPr lang="en" sz="1600">
                <a:solidFill>
                  <a:schemeClr val="dk1"/>
                </a:solidFill>
                <a:latin typeface="Inter"/>
                <a:ea typeface="Inter"/>
                <a:cs typeface="Inter"/>
                <a:sym typeface="Inter"/>
              </a:rPr>
              <a:t> Require vendors to describe data sources, bias mitigation, and audit methods</a:t>
            </a:r>
            <a:endParaRPr sz="1600">
              <a:latin typeface="Inter"/>
              <a:ea typeface="Inter"/>
              <a:cs typeface="Inter"/>
              <a:sym typeface="Inter"/>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35"/>
        <p:cNvGrpSpPr/>
        <p:nvPr/>
      </p:nvGrpSpPr>
      <p:grpSpPr>
        <a:xfrm>
          <a:off x="0" y="0"/>
          <a:ext cx="0" cy="0"/>
          <a:chOff x="0" y="0"/>
          <a:chExt cx="0" cy="0"/>
        </a:xfrm>
      </p:grpSpPr>
      <p:sp>
        <p:nvSpPr>
          <p:cNvPr id="1336" name="Google Shape;1336;p17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71"/>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37" name="Google Shape;1337;p171"/>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If a vendor says their tool uses “machine learning,” what’s one question you’d ask before moving forward?</a:t>
            </a:r>
            <a:endParaRPr sz="1600">
              <a:solidFill>
                <a:schemeClr val="dk1"/>
              </a:solidFill>
              <a:latin typeface="Inter"/>
              <a:ea typeface="Inter"/>
              <a:cs typeface="Inter"/>
              <a:sym typeface="Inter"/>
            </a:endParaRPr>
          </a:p>
        </p:txBody>
      </p:sp>
      <p:pic>
        <p:nvPicPr>
          <p:cNvPr id="1339" name="Google Shape;1339;p171"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44"/>
        <p:cNvGrpSpPr/>
        <p:nvPr/>
      </p:nvGrpSpPr>
      <p:grpSpPr>
        <a:xfrm>
          <a:off x="0" y="0"/>
          <a:ext cx="0" cy="0"/>
          <a:chOff x="0" y="0"/>
          <a:chExt cx="0" cy="0"/>
        </a:xfrm>
      </p:grpSpPr>
      <p:sp>
        <p:nvSpPr>
          <p:cNvPr id="1345" name="Google Shape;1345;p17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72"/>
          <p:cNvSpPr>
            <a:spLocks noGrp="1"/>
          </p:cNvSpPr>
          <p:nvPr>
            <p:ph type="title" idx="4294967295"/>
          </p:nvPr>
        </p:nvSpPr>
        <p:spPr>
          <a:xfrm>
            <a:off x="609600" y="609600"/>
            <a:ext cx="66573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COs Should Keep in Mind</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46" name="Google Shape;1346;p172"/>
          <p:cNvSpPr/>
          <p:nvPr/>
        </p:nvSpPr>
        <p:spPr>
          <a:xfrm>
            <a:off x="609575" y="1404750"/>
            <a:ext cx="7636500" cy="2796189"/>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Ask vendors how the AI works and how it’s updated.</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Not every task needs AI—look for real value, not hype.</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Balance innovation with clear requirements and accountability.</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Be a responsible steward: prioritize ethics and transparency.</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Watch for </a:t>
            </a:r>
            <a:r>
              <a:rPr lang="en" sz="1600" b="1">
                <a:solidFill>
                  <a:schemeClr val="dk1"/>
                </a:solidFill>
                <a:latin typeface="Inter"/>
                <a:ea typeface="Inter"/>
                <a:cs typeface="Inter"/>
                <a:sym typeface="Inter"/>
              </a:rPr>
              <a:t>model drift</a:t>
            </a:r>
            <a:r>
              <a:rPr lang="en" sz="1600">
                <a:solidFill>
                  <a:schemeClr val="dk1"/>
                </a:solidFill>
                <a:latin typeface="Inter"/>
                <a:ea typeface="Inter"/>
                <a:cs typeface="Inter"/>
                <a:sym typeface="Inter"/>
              </a:rPr>
              <a:t> post-award—AI must evolve with agency needs.</a:t>
            </a:r>
            <a:endParaRPr sz="1600">
              <a:solidFill>
                <a:schemeClr val="dk1"/>
              </a:solidFill>
              <a:latin typeface="Inter"/>
              <a:ea typeface="Inter"/>
              <a:cs typeface="Inter"/>
              <a:sym typeface="Inter"/>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52"/>
        <p:cNvGrpSpPr/>
        <p:nvPr/>
      </p:nvGrpSpPr>
      <p:grpSpPr>
        <a:xfrm>
          <a:off x="0" y="0"/>
          <a:ext cx="0" cy="0"/>
          <a:chOff x="0" y="0"/>
          <a:chExt cx="0" cy="0"/>
        </a:xfrm>
      </p:grpSpPr>
      <p:sp>
        <p:nvSpPr>
          <p:cNvPr id="1353" name="Google Shape;1353;p17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73"/>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54" name="Google Shape;1354;p173"/>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You’ll see a series of short AI use cases. For each, we’ll ask: Would you procure it? What conditions or questions would you raise?</a:t>
            </a:r>
            <a:endParaRPr sz="1600">
              <a:solidFill>
                <a:schemeClr val="dk1"/>
              </a:solidFill>
              <a:latin typeface="Inter"/>
              <a:ea typeface="Inter"/>
              <a:cs typeface="Inter"/>
              <a:sym typeface="Inter"/>
            </a:endParaRPr>
          </a:p>
        </p:txBody>
      </p:sp>
      <p:pic>
        <p:nvPicPr>
          <p:cNvPr id="1356" name="Google Shape;1356;p173"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61"/>
        <p:cNvGrpSpPr/>
        <p:nvPr/>
      </p:nvGrpSpPr>
      <p:grpSpPr>
        <a:xfrm>
          <a:off x="0" y="0"/>
          <a:ext cx="0" cy="0"/>
          <a:chOff x="0" y="0"/>
          <a:chExt cx="0" cy="0"/>
        </a:xfrm>
      </p:grpSpPr>
      <p:sp>
        <p:nvSpPr>
          <p:cNvPr id="1362" name="Google Shape;1362;p17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74"/>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63" name="Google Shape;1363;p174"/>
          <p:cNvSpPr/>
          <p:nvPr/>
        </p:nvSpPr>
        <p:spPr>
          <a:xfrm>
            <a:off x="609600" y="1514025"/>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750">
                <a:solidFill>
                  <a:schemeClr val="dk1"/>
                </a:solidFill>
                <a:latin typeface="Inter"/>
                <a:ea typeface="Inter"/>
                <a:cs typeface="Inter"/>
                <a:sym typeface="Inter"/>
              </a:rPr>
              <a:t>Use Case 1: </a:t>
            </a:r>
            <a:endParaRPr sz="175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A vendor proposes an AI auto-scoring tool to evaluate and rank RFP responses based on pre-trained relevance criteria.</a:t>
            </a:r>
            <a:endParaRPr sz="1600">
              <a:solidFill>
                <a:schemeClr val="dk1"/>
              </a:solidFill>
              <a:latin typeface="Inter"/>
              <a:ea typeface="Inter"/>
              <a:cs typeface="Inter"/>
              <a:sym typeface="Inter"/>
            </a:endParaRPr>
          </a:p>
        </p:txBody>
      </p:sp>
      <p:pic>
        <p:nvPicPr>
          <p:cNvPr id="1365" name="Google Shape;1365;p174"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70"/>
        <p:cNvGrpSpPr/>
        <p:nvPr/>
      </p:nvGrpSpPr>
      <p:grpSpPr>
        <a:xfrm>
          <a:off x="0" y="0"/>
          <a:ext cx="0" cy="0"/>
          <a:chOff x="0" y="0"/>
          <a:chExt cx="0" cy="0"/>
        </a:xfrm>
      </p:grpSpPr>
      <p:sp>
        <p:nvSpPr>
          <p:cNvPr id="1371" name="Google Shape;1371;p17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7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72" name="Google Shape;1372;p175"/>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750">
                <a:solidFill>
                  <a:schemeClr val="dk1"/>
                </a:solidFill>
                <a:latin typeface="Inter"/>
                <a:ea typeface="Inter"/>
                <a:cs typeface="Inter"/>
                <a:sym typeface="Inter"/>
              </a:rPr>
              <a:t>Use Case 2:</a:t>
            </a:r>
            <a:endParaRPr sz="175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A chatbot answers incoming FOIA requests by pulling from previous, public disclosures.</a:t>
            </a:r>
            <a:endParaRPr sz="1600">
              <a:solidFill>
                <a:schemeClr val="dk1"/>
              </a:solidFill>
              <a:latin typeface="Inter"/>
              <a:ea typeface="Inter"/>
              <a:cs typeface="Inter"/>
              <a:sym typeface="Inter"/>
            </a:endParaRPr>
          </a:p>
        </p:txBody>
      </p:sp>
      <p:pic>
        <p:nvPicPr>
          <p:cNvPr id="1374" name="Google Shape;1374;p175"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79"/>
        <p:cNvGrpSpPr/>
        <p:nvPr/>
      </p:nvGrpSpPr>
      <p:grpSpPr>
        <a:xfrm>
          <a:off x="0" y="0"/>
          <a:ext cx="0" cy="0"/>
          <a:chOff x="0" y="0"/>
          <a:chExt cx="0" cy="0"/>
        </a:xfrm>
      </p:grpSpPr>
      <p:sp>
        <p:nvSpPr>
          <p:cNvPr id="1380" name="Google Shape;1380;p17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76"/>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81" name="Google Shape;1381;p176"/>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750">
                <a:solidFill>
                  <a:schemeClr val="dk1"/>
                </a:solidFill>
                <a:latin typeface="Inter"/>
                <a:ea typeface="Inter"/>
                <a:cs typeface="Inter"/>
                <a:sym typeface="Inter"/>
              </a:rPr>
              <a:t>Use Case 3:</a:t>
            </a:r>
            <a:endParaRPr sz="175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An agency wants to use an AI résumé screener to filter job applicants before human review.</a:t>
            </a:r>
            <a:endParaRPr sz="1600">
              <a:solidFill>
                <a:schemeClr val="dk1"/>
              </a:solidFill>
              <a:latin typeface="Inter"/>
              <a:ea typeface="Inter"/>
              <a:cs typeface="Inter"/>
              <a:sym typeface="Inter"/>
            </a:endParaRPr>
          </a:p>
        </p:txBody>
      </p:sp>
      <p:pic>
        <p:nvPicPr>
          <p:cNvPr id="1383" name="Google Shape;1383;p176"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52"/>
        <p:cNvGrpSpPr/>
        <p:nvPr/>
      </p:nvGrpSpPr>
      <p:grpSpPr>
        <a:xfrm>
          <a:off x="0" y="0"/>
          <a:ext cx="0" cy="0"/>
          <a:chOff x="0" y="0"/>
          <a:chExt cx="0" cy="0"/>
        </a:xfrm>
      </p:grpSpPr>
      <p:sp>
        <p:nvSpPr>
          <p:cNvPr id="553" name="Google Shape;553;p7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75"/>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Who Provides Digital Services?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56" name="Google Shape;556;p75"/>
          <p:cNvSpPr txBox="1"/>
          <p:nvPr/>
        </p:nvSpPr>
        <p:spPr>
          <a:xfrm>
            <a:off x="800250" y="1553024"/>
            <a:ext cx="4224900" cy="2037451"/>
          </a:xfrm>
          <a:prstGeom prst="rect">
            <a:avLst/>
          </a:prstGeom>
          <a:noFill/>
          <a:ln>
            <a:noFill/>
          </a:ln>
        </p:spPr>
        <p:txBody>
          <a:bodyPr spcFirstLastPara="1" wrap="square" lIns="91425" tIns="91425" rIns="91425" bIns="91425" anchor="t" anchorCtr="0">
            <a:sp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Multidisciplinary government teams and vendors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Key roles: Product Owners, Developers, Designers, Security, QA</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Balance of internal staff and contractors</a:t>
            </a:r>
            <a:endParaRPr sz="1600">
              <a:latin typeface="Inter"/>
              <a:ea typeface="Inter"/>
              <a:cs typeface="Inter"/>
              <a:sym typeface="Inter"/>
            </a:endParaRPr>
          </a:p>
        </p:txBody>
      </p:sp>
      <p:pic>
        <p:nvPicPr>
          <p:cNvPr id="555" name="Google Shape;555;p75" descr="Digital Services hierarchy diagram illustrating the structure of a digital service team. The top section shows two groups: &quot;Developers – In-House&quot; and &quot; Developers – Professional Service Vendors,&quot; both connecting to an &quot;Organization (Government or Private Sector).&quot; The organization then connects to &quot;The end user,&quot; depicted as a smartphone displaying a digital service interface. Below the developers, a vertical list details team roles"/>
          <p:cNvPicPr preferRelativeResize="0"/>
          <p:nvPr/>
        </p:nvPicPr>
        <p:blipFill>
          <a:blip r:embed="rId3">
            <a:alphaModFix/>
          </a:blip>
          <a:stretch>
            <a:fillRect/>
          </a:stretch>
        </p:blipFill>
        <p:spPr>
          <a:xfrm>
            <a:off x="5370454" y="1079825"/>
            <a:ext cx="3182121" cy="3214509"/>
          </a:xfrm>
          <a:prstGeom prst="rect">
            <a:avLst/>
          </a:prstGeom>
          <a:noFill/>
          <a:ln>
            <a:noFill/>
          </a:ln>
        </p:spPr>
      </p:pic>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88"/>
        <p:cNvGrpSpPr/>
        <p:nvPr/>
      </p:nvGrpSpPr>
      <p:grpSpPr>
        <a:xfrm>
          <a:off x="0" y="0"/>
          <a:ext cx="0" cy="0"/>
          <a:chOff x="0" y="0"/>
          <a:chExt cx="0" cy="0"/>
        </a:xfrm>
      </p:grpSpPr>
      <p:sp>
        <p:nvSpPr>
          <p:cNvPr id="1389" name="Google Shape;1389;p17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7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90" name="Google Shape;1390;p177"/>
          <p:cNvSpPr/>
          <p:nvPr/>
        </p:nvSpPr>
        <p:spPr>
          <a:xfrm>
            <a:off x="609600" y="156550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750">
                <a:solidFill>
                  <a:schemeClr val="dk1"/>
                </a:solidFill>
                <a:latin typeface="Inter"/>
                <a:ea typeface="Inter"/>
                <a:cs typeface="Inter"/>
                <a:sym typeface="Inter"/>
              </a:rPr>
              <a:t>Use Case 4:</a:t>
            </a:r>
            <a:endParaRPr sz="175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A cloud-based system uses AI to detect fraud in real-time across benefit applications, flagging anomalies for manual review.</a:t>
            </a:r>
            <a:endParaRPr sz="1600">
              <a:solidFill>
                <a:schemeClr val="dk1"/>
              </a:solidFill>
              <a:latin typeface="Inter"/>
              <a:ea typeface="Inter"/>
              <a:cs typeface="Inter"/>
              <a:sym typeface="Inter"/>
            </a:endParaRPr>
          </a:p>
        </p:txBody>
      </p:sp>
      <p:pic>
        <p:nvPicPr>
          <p:cNvPr id="1392" name="Google Shape;1392;p177"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97"/>
        <p:cNvGrpSpPr/>
        <p:nvPr/>
      </p:nvGrpSpPr>
      <p:grpSpPr>
        <a:xfrm>
          <a:off x="0" y="0"/>
          <a:ext cx="0" cy="0"/>
          <a:chOff x="0" y="0"/>
          <a:chExt cx="0" cy="0"/>
        </a:xfrm>
      </p:grpSpPr>
      <p:sp>
        <p:nvSpPr>
          <p:cNvPr id="1398" name="Google Shape;1398;p17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78"/>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399" name="Google Shape;1399;p178"/>
          <p:cNvSpPr/>
          <p:nvPr/>
        </p:nvSpPr>
        <p:spPr>
          <a:xfrm>
            <a:off x="609600" y="1602575"/>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750">
                <a:solidFill>
                  <a:schemeClr val="dk1"/>
                </a:solidFill>
                <a:latin typeface="Inter"/>
                <a:ea typeface="Inter"/>
                <a:cs typeface="Inter"/>
                <a:sym typeface="Inter"/>
              </a:rPr>
              <a:t>Use Case 5:</a:t>
            </a:r>
            <a:endParaRPr sz="175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An AI model helps predict program success rates using historical outcomes and demographic data.</a:t>
            </a:r>
            <a:endParaRPr sz="160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401" name="Google Shape;1401;p178"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06"/>
        <p:cNvGrpSpPr/>
        <p:nvPr/>
      </p:nvGrpSpPr>
      <p:grpSpPr>
        <a:xfrm>
          <a:off x="0" y="0"/>
          <a:ext cx="0" cy="0"/>
          <a:chOff x="0" y="0"/>
          <a:chExt cx="0" cy="0"/>
        </a:xfrm>
      </p:grpSpPr>
      <p:sp>
        <p:nvSpPr>
          <p:cNvPr id="1407" name="Google Shape;1407;p179"/>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Cybersecurity</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12"/>
        <p:cNvGrpSpPr/>
        <p:nvPr/>
      </p:nvGrpSpPr>
      <p:grpSpPr>
        <a:xfrm>
          <a:off x="0" y="0"/>
          <a:ext cx="0" cy="0"/>
          <a:chOff x="0" y="0"/>
          <a:chExt cx="0" cy="0"/>
        </a:xfrm>
      </p:grpSpPr>
      <p:sp>
        <p:nvSpPr>
          <p:cNvPr id="1413" name="Google Shape;1413;p18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80"/>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14" name="Google Shape;1414;p180"/>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Have you seen a procurement where security expectations weren’t clearly defined? What happened?</a:t>
            </a:r>
            <a:endParaRPr sz="1600">
              <a:solidFill>
                <a:schemeClr val="dk1"/>
              </a:solidFill>
              <a:latin typeface="Inter"/>
              <a:ea typeface="Inter"/>
              <a:cs typeface="Inter"/>
              <a:sym typeface="Inter"/>
            </a:endParaRPr>
          </a:p>
        </p:txBody>
      </p:sp>
      <p:pic>
        <p:nvPicPr>
          <p:cNvPr id="1416" name="Google Shape;1416;p180"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21"/>
        <p:cNvGrpSpPr/>
        <p:nvPr/>
      </p:nvGrpSpPr>
      <p:grpSpPr>
        <a:xfrm>
          <a:off x="0" y="0"/>
          <a:ext cx="0" cy="0"/>
          <a:chOff x="0" y="0"/>
          <a:chExt cx="0" cy="0"/>
        </a:xfrm>
      </p:grpSpPr>
      <p:sp>
        <p:nvSpPr>
          <p:cNvPr id="1422" name="Google Shape;1422;p18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81"/>
          <p:cNvSpPr>
            <a:spLocks noGrp="1"/>
          </p:cNvSpPr>
          <p:nvPr>
            <p:ph type="title" idx="4294967295"/>
          </p:nvPr>
        </p:nvSpPr>
        <p:spPr>
          <a:xfrm>
            <a:off x="609600" y="609600"/>
            <a:ext cx="7406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Cybersecurity in Government Digital Services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23" name="Google Shape;1423;p181"/>
          <p:cNvSpPr/>
          <p:nvPr/>
        </p:nvSpPr>
        <p:spPr>
          <a:xfrm>
            <a:off x="609575" y="1510766"/>
            <a:ext cx="7636500" cy="3286500"/>
          </a:xfrm>
          <a:prstGeom prst="rect">
            <a:avLst/>
          </a:prstGeom>
          <a:noFill/>
          <a:ln>
            <a:noFill/>
          </a:ln>
        </p:spPr>
        <p:txBody>
          <a:bodyPr spcFirstLastPara="1" wrap="square" lIns="91425" tIns="45700" rIns="91425" bIns="45700" anchor="ctr" anchorCtr="0">
            <a:noAutofit/>
          </a:bodyPr>
          <a:lstStyle/>
          <a:p>
            <a:pPr marL="285750" lvl="0" indent="-285750" algn="l" rtl="0">
              <a:lnSpc>
                <a:spcPct val="136000"/>
              </a:lnSpc>
              <a:spcBef>
                <a:spcPts val="0"/>
              </a:spcBef>
              <a:spcAft>
                <a:spcPts val="0"/>
              </a:spcAft>
              <a:buClr>
                <a:schemeClr val="dk1"/>
              </a:buClr>
              <a:buSzPts val="1100"/>
              <a:buFont typeface="Arial" panose="020B0604020202020204" pitchFamily="34" charset="0"/>
              <a:buChar char="•"/>
            </a:pPr>
            <a:r>
              <a:rPr lang="en" sz="1600">
                <a:solidFill>
                  <a:schemeClr val="dk1"/>
                </a:solidFill>
                <a:latin typeface="Inter"/>
                <a:ea typeface="Inter"/>
                <a:cs typeface="Inter"/>
                <a:sym typeface="Inter"/>
              </a:rPr>
              <a:t>Cybersecurity is critical to protecting systems, data, and mission continuity.</a:t>
            </a:r>
            <a:endParaRPr sz="1600">
              <a:solidFill>
                <a:schemeClr val="dk1"/>
              </a:solidFill>
              <a:latin typeface="Inter"/>
              <a:ea typeface="Inter"/>
              <a:cs typeface="Inter"/>
              <a:sym typeface="Inter"/>
            </a:endParaRPr>
          </a:p>
          <a:p>
            <a:pPr marL="285750" lvl="0" indent="-285750" algn="l" rtl="0">
              <a:lnSpc>
                <a:spcPct val="136000"/>
              </a:lnSpc>
              <a:spcBef>
                <a:spcPts val="0"/>
              </a:spcBef>
              <a:spcAft>
                <a:spcPts val="0"/>
              </a:spcAft>
              <a:buClr>
                <a:schemeClr val="dk1"/>
              </a:buClr>
              <a:buSzPts val="1100"/>
              <a:buFont typeface="Arial" panose="020B0604020202020204" pitchFamily="34" charset="0"/>
              <a:buChar char="•"/>
            </a:pPr>
            <a:r>
              <a:rPr lang="en" sz="1600">
                <a:solidFill>
                  <a:schemeClr val="dk1"/>
                </a:solidFill>
                <a:latin typeface="Inter"/>
                <a:ea typeface="Inter"/>
                <a:cs typeface="Inter"/>
                <a:sym typeface="Inter"/>
              </a:rPr>
              <a:t>Modern IT environments (cloud, mobile, AI) increase the federal “attack surface.”</a:t>
            </a:r>
            <a:endParaRPr sz="1600">
              <a:solidFill>
                <a:schemeClr val="dk1"/>
              </a:solidFill>
              <a:latin typeface="Inter"/>
              <a:ea typeface="Inter"/>
              <a:cs typeface="Inter"/>
              <a:sym typeface="Inter"/>
            </a:endParaRPr>
          </a:p>
          <a:p>
            <a:pPr marL="285750" lvl="0" indent="-285750" algn="l" rtl="0">
              <a:lnSpc>
                <a:spcPct val="136000"/>
              </a:lnSpc>
              <a:spcBef>
                <a:spcPts val="0"/>
              </a:spcBef>
              <a:spcAft>
                <a:spcPts val="0"/>
              </a:spcAft>
              <a:buClr>
                <a:schemeClr val="dk1"/>
              </a:buClr>
              <a:buSzPts val="1100"/>
              <a:buFont typeface="Arial" panose="020B0604020202020204" pitchFamily="34" charset="0"/>
              <a:buChar char="•"/>
            </a:pPr>
            <a:r>
              <a:rPr lang="en" sz="1600">
                <a:solidFill>
                  <a:schemeClr val="dk1"/>
                </a:solidFill>
                <a:latin typeface="Inter"/>
                <a:ea typeface="Inter"/>
                <a:cs typeface="Inter"/>
                <a:sym typeface="Inter"/>
              </a:rPr>
              <a:t>COs and CORs shape cybersecurity posture through planning, contracts, and oversight.</a:t>
            </a:r>
            <a:endParaRPr sz="1600">
              <a:solidFill>
                <a:schemeClr val="dk1"/>
              </a:solidFill>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endParaRPr lang="en" sz="1600">
              <a:solidFill>
                <a:schemeClr val="dk1"/>
              </a:solidFill>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a:solidFill>
                  <a:schemeClr val="dk1"/>
                </a:solidFill>
                <a:latin typeface="Inter"/>
                <a:ea typeface="Inter"/>
                <a:cs typeface="Inter"/>
                <a:sym typeface="Inter"/>
              </a:rPr>
              <a:t>Key terms to understand:</a:t>
            </a:r>
            <a:endParaRPr sz="160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Security compliance</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IAM (Identity &amp; Access Management)</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Vulnerability management</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SIEM (Security Incident &amp; Event Management)</a:t>
            </a:r>
            <a:endParaRPr sz="1600">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29"/>
        <p:cNvGrpSpPr/>
        <p:nvPr/>
      </p:nvGrpSpPr>
      <p:grpSpPr>
        <a:xfrm>
          <a:off x="0" y="0"/>
          <a:ext cx="0" cy="0"/>
          <a:chOff x="0" y="0"/>
          <a:chExt cx="0" cy="0"/>
        </a:xfrm>
      </p:grpSpPr>
      <p:sp>
        <p:nvSpPr>
          <p:cNvPr id="1430" name="Google Shape;1430;p18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82"/>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31" name="Google Shape;1431;p182"/>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What’s one question a CO could ask during market research to surface security risks early?</a:t>
            </a:r>
            <a:endParaRPr sz="1600">
              <a:solidFill>
                <a:schemeClr val="dk1"/>
              </a:solidFill>
              <a:latin typeface="Inter"/>
              <a:ea typeface="Inter"/>
              <a:cs typeface="Inter"/>
              <a:sym typeface="Inter"/>
            </a:endParaRPr>
          </a:p>
        </p:txBody>
      </p:sp>
      <p:pic>
        <p:nvPicPr>
          <p:cNvPr id="1433" name="Google Shape;1433;p182"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38"/>
        <p:cNvGrpSpPr/>
        <p:nvPr/>
      </p:nvGrpSpPr>
      <p:grpSpPr>
        <a:xfrm>
          <a:off x="0" y="0"/>
          <a:ext cx="0" cy="0"/>
          <a:chOff x="0" y="0"/>
          <a:chExt cx="0" cy="0"/>
        </a:xfrm>
      </p:grpSpPr>
      <p:sp>
        <p:nvSpPr>
          <p:cNvPr id="1439" name="Google Shape;1439;p18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83"/>
          <p:cNvSpPr>
            <a:spLocks noGrp="1"/>
          </p:cNvSpPr>
          <p:nvPr>
            <p:ph type="title" idx="4294967295"/>
          </p:nvPr>
        </p:nvSpPr>
        <p:spPr>
          <a:xfrm>
            <a:off x="609600" y="609600"/>
            <a:ext cx="7343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Security Compliance &amp; Identity Access Management (IAM)</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40" name="Google Shape;1440;p183"/>
          <p:cNvSpPr/>
          <p:nvPr/>
        </p:nvSpPr>
        <p:spPr>
          <a:xfrm>
            <a:off x="609575" y="1404750"/>
            <a:ext cx="7636500" cy="3471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Security Compliance</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Align systems with NIST 800-53, CSF, FedRAMP, HIPAA, etc.</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COs/CORs confirm applicable frameworks and support OCISO review.</a:t>
            </a:r>
            <a:br>
              <a:rPr lang="en" sz="1600">
                <a:solidFill>
                  <a:schemeClr val="dk1"/>
                </a:solidFill>
                <a:latin typeface="Inter"/>
                <a:ea typeface="Inter"/>
                <a:cs typeface="Inter"/>
                <a:sym typeface="Inter"/>
              </a:rPr>
            </a:br>
            <a:endParaRPr sz="160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IAM (Identity &amp; Access Management)</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Controls who accesses what and when.</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Systems must integrate with your agency’s IAM platform.</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Vendors should prove compatibility during acquisition.</a:t>
            </a:r>
            <a:endParaRPr sz="1600">
              <a:solidFill>
                <a:schemeClr val="dk1"/>
              </a:solidFill>
              <a:latin typeface="Inter"/>
              <a:ea typeface="Inter"/>
              <a:cs typeface="Inter"/>
              <a:sym typeface="Inter"/>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46"/>
        <p:cNvGrpSpPr/>
        <p:nvPr/>
      </p:nvGrpSpPr>
      <p:grpSpPr>
        <a:xfrm>
          <a:off x="0" y="0"/>
          <a:ext cx="0" cy="0"/>
          <a:chOff x="0" y="0"/>
          <a:chExt cx="0" cy="0"/>
        </a:xfrm>
      </p:grpSpPr>
      <p:sp>
        <p:nvSpPr>
          <p:cNvPr id="1447" name="Google Shape;1447;p18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8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Staying Ahead of Threats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48" name="Google Shape;1448;p184"/>
          <p:cNvSpPr/>
          <p:nvPr/>
        </p:nvSpPr>
        <p:spPr>
          <a:xfrm>
            <a:off x="609575" y="1119939"/>
            <a:ext cx="7636500" cy="3423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Vulnerability Management</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Not just patching—full lifecycle scanning, triage, and remediation.</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Requires ongoing monitoring, compliance tracking, and reporting.</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CO/COR role: Ensure vendors have tools, training, and processes in place</a:t>
            </a:r>
            <a:r>
              <a:rPr lang="en" sz="1800">
                <a:solidFill>
                  <a:schemeClr val="dk1"/>
                </a:solidFill>
                <a:latin typeface="Inter"/>
                <a:ea typeface="Inter"/>
                <a:cs typeface="Inter"/>
                <a:sym typeface="Inter"/>
              </a:rPr>
              <a:t>.</a:t>
            </a:r>
            <a:endParaRPr sz="180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Security Incident and Event Management (SIEM) Integration</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Detects and responds to threats automatically.</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Must integrate with agency’s platform (e.g., Splunk, Sentinel).</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Avoid systems that create “monitoring silos.”</a:t>
            </a:r>
            <a:endParaRPr sz="1600">
              <a:solidFill>
                <a:schemeClr val="dk1"/>
              </a:solidFill>
              <a:latin typeface="Inter"/>
              <a:ea typeface="Inter"/>
              <a:cs typeface="Inter"/>
              <a:sym typeface="Inter"/>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54"/>
        <p:cNvGrpSpPr/>
        <p:nvPr/>
      </p:nvGrpSpPr>
      <p:grpSpPr>
        <a:xfrm>
          <a:off x="0" y="0"/>
          <a:ext cx="0" cy="0"/>
          <a:chOff x="0" y="0"/>
          <a:chExt cx="0" cy="0"/>
        </a:xfrm>
      </p:grpSpPr>
      <p:sp>
        <p:nvSpPr>
          <p:cNvPr id="1455" name="Google Shape;1455;p18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8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What Would You Ask?</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56" name="Google Shape;1456;p185"/>
          <p:cNvSpPr/>
          <p:nvPr/>
        </p:nvSpPr>
        <p:spPr>
          <a:xfrm>
            <a:off x="609574" y="1295400"/>
            <a:ext cx="5715026" cy="3443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You’re preparing for an early acquisition planning meeting. Based on your assigned topic, come up with 2–3 questions you would ask the technical or security team to ensure this requirement is built into the contract.</a:t>
            </a:r>
            <a:endParaRPr sz="160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600">
              <a:solidFill>
                <a:schemeClr val="dk1"/>
              </a:solidFill>
              <a:latin typeface="Inter"/>
              <a:ea typeface="Inter"/>
              <a:cs typeface="Inter"/>
              <a:sym typeface="Inter"/>
            </a:endParaRPr>
          </a:p>
          <a:p>
            <a:pPr marL="0" marR="0" lvl="0" indent="0" algn="l" rtl="0">
              <a:lnSpc>
                <a:spcPct val="136000"/>
              </a:lnSpc>
              <a:spcBef>
                <a:spcPts val="0"/>
              </a:spcBef>
              <a:spcAft>
                <a:spcPts val="0"/>
              </a:spcAft>
              <a:buNone/>
            </a:pPr>
            <a:r>
              <a:rPr lang="en" sz="1600">
                <a:solidFill>
                  <a:schemeClr val="dk1"/>
                </a:solidFill>
                <a:latin typeface="Inter"/>
                <a:ea typeface="Inter"/>
                <a:cs typeface="Inter"/>
                <a:sym typeface="Inter"/>
              </a:rPr>
              <a:t>Topics:</a:t>
            </a:r>
            <a:endParaRPr sz="160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Security compliance</a:t>
            </a:r>
            <a:endParaRPr sz="160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Identity and Access Management (IAM)</a:t>
            </a:r>
            <a:endParaRPr sz="160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Vulnerability management</a:t>
            </a:r>
            <a:endParaRPr sz="160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SIEM integration</a:t>
            </a:r>
            <a:endParaRPr sz="1600">
              <a:solidFill>
                <a:schemeClr val="dk1"/>
              </a:solidFill>
              <a:latin typeface="Inter"/>
              <a:ea typeface="Inter"/>
              <a:cs typeface="Inter"/>
              <a:sym typeface="Inter"/>
            </a:endParaRPr>
          </a:p>
        </p:txBody>
      </p:sp>
      <p:pic>
        <p:nvPicPr>
          <p:cNvPr id="1458" name="Google Shape;1458;p185"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63"/>
        <p:cNvGrpSpPr/>
        <p:nvPr/>
      </p:nvGrpSpPr>
      <p:grpSpPr>
        <a:xfrm>
          <a:off x="0" y="0"/>
          <a:ext cx="0" cy="0"/>
          <a:chOff x="0" y="0"/>
          <a:chExt cx="0" cy="0"/>
        </a:xfrm>
      </p:grpSpPr>
      <p:sp>
        <p:nvSpPr>
          <p:cNvPr id="1464" name="Google Shape;1464;p18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8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Takeaways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65" name="Google Shape;1465;p186"/>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a:latin typeface="Inter"/>
                <a:ea typeface="Inter"/>
                <a:cs typeface="Inter"/>
                <a:sym typeface="Inter"/>
              </a:rPr>
              <a:t>Security must be designed into digital services from the start.</a:t>
            </a:r>
            <a:br>
              <a:rPr lang="en" sz="1600">
                <a:latin typeface="Inter"/>
                <a:ea typeface="Inter"/>
                <a:cs typeface="Inter"/>
                <a:sym typeface="Inter"/>
              </a:rPr>
            </a:br>
            <a:endParaRPr sz="160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a:latin typeface="Inter"/>
                <a:ea typeface="Inter"/>
                <a:cs typeface="Inter"/>
                <a:sym typeface="Inter"/>
              </a:rPr>
              <a:t>Ask vendors:</a:t>
            </a:r>
            <a:endParaRPr sz="1600">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How do you handle IAM integration?</a:t>
            </a:r>
            <a:endParaRPr sz="160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What’s your vulnerability management process?</a:t>
            </a:r>
            <a:endParaRPr sz="160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latin typeface="Inter"/>
                <a:ea typeface="Inter"/>
                <a:cs typeface="Inter"/>
                <a:sym typeface="Inter"/>
              </a:rPr>
              <a:t>Can your system integrate with our SIEM?</a:t>
            </a:r>
            <a:endParaRPr sz="1600">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a:latin typeface="Inter"/>
                <a:ea typeface="Inter"/>
                <a:cs typeface="Inter"/>
                <a:sym typeface="Inter"/>
              </a:rPr>
              <a:t>Reference Executive Order 14028, OMB Memos (M-22-09, M-22-18), and NIST guidance.</a:t>
            </a:r>
            <a:br>
              <a:rPr lang="en" sz="1600">
                <a:latin typeface="Inter"/>
                <a:ea typeface="Inter"/>
                <a:cs typeface="Inter"/>
                <a:sym typeface="Inter"/>
              </a:rPr>
            </a:br>
            <a:endParaRPr sz="160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a:latin typeface="Inter"/>
                <a:ea typeface="Inter"/>
                <a:cs typeface="Inter"/>
                <a:sym typeface="Inter"/>
              </a:rPr>
              <a:t>Through secure procurement, COs protect public trust and mission continuity.</a:t>
            </a:r>
            <a:endParaRPr sz="1600">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61"/>
        <p:cNvGrpSpPr/>
        <p:nvPr/>
      </p:nvGrpSpPr>
      <p:grpSpPr>
        <a:xfrm>
          <a:off x="0" y="0"/>
          <a:ext cx="0" cy="0"/>
          <a:chOff x="0" y="0"/>
          <a:chExt cx="0" cy="0"/>
        </a:xfrm>
      </p:grpSpPr>
      <p:sp>
        <p:nvSpPr>
          <p:cNvPr id="562" name="Google Shape;562;p7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76"/>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Who Benefits from Digital Services?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63" name="Google Shape;563;p76"/>
          <p:cNvSpPr/>
          <p:nvPr/>
        </p:nvSpPr>
        <p:spPr>
          <a:xfrm>
            <a:off x="609575" y="1404750"/>
            <a:ext cx="4307400" cy="23457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endParaRPr sz="1350" b="1">
              <a:solidFill>
                <a:srgbClr val="1B1B1B"/>
              </a:solidFill>
              <a:latin typeface="Inter"/>
              <a:ea typeface="Inter"/>
              <a:cs typeface="Inter"/>
              <a:sym typeface="Inter"/>
            </a:endParaRPr>
          </a:p>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End users (e.g., citizens, applicants, veterans)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Internal government users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Program offices and policy makers</a:t>
            </a:r>
            <a:endParaRPr sz="1600">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pic>
        <p:nvPicPr>
          <p:cNvPr id="565" name="Google Shape;565;p76" descr="Woman looking at her mobile phone"/>
          <p:cNvPicPr preferRelativeResize="0"/>
          <p:nvPr/>
        </p:nvPicPr>
        <p:blipFill>
          <a:blip r:embed="rId3">
            <a:alphaModFix/>
          </a:blip>
          <a:stretch>
            <a:fillRect/>
          </a:stretch>
        </p:blipFill>
        <p:spPr>
          <a:xfrm>
            <a:off x="5394525" y="1404750"/>
            <a:ext cx="2638425" cy="2600325"/>
          </a:xfrm>
          <a:prstGeom prst="rect">
            <a:avLst/>
          </a:prstGeom>
          <a:noFill/>
          <a:ln>
            <a:noFill/>
          </a:ln>
        </p:spPr>
      </p:pic>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71"/>
        <p:cNvGrpSpPr/>
        <p:nvPr/>
      </p:nvGrpSpPr>
      <p:grpSpPr>
        <a:xfrm>
          <a:off x="0" y="0"/>
          <a:ext cx="0" cy="0"/>
          <a:chOff x="0" y="0"/>
          <a:chExt cx="0" cy="0"/>
        </a:xfrm>
      </p:grpSpPr>
      <p:sp>
        <p:nvSpPr>
          <p:cNvPr id="1472" name="Google Shape;1472;p18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8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73" name="Google Shape;1473;p187"/>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What’s one thing you can do in your next contract to strengthen cybersecurity expectations?</a:t>
            </a:r>
            <a:endParaRPr sz="1600">
              <a:solidFill>
                <a:schemeClr val="dk1"/>
              </a:solidFill>
              <a:latin typeface="Inter"/>
              <a:ea typeface="Inter"/>
              <a:cs typeface="Inter"/>
              <a:sym typeface="Inter"/>
            </a:endParaRPr>
          </a:p>
        </p:txBody>
      </p:sp>
      <p:pic>
        <p:nvPicPr>
          <p:cNvPr id="1475" name="Google Shape;1475;p187"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
        <p:nvSpPr>
          <p:cNvPr id="2" name="TextBox 1">
            <a:extLst>
              <a:ext uri="{FF2B5EF4-FFF2-40B4-BE49-F238E27FC236}">
                <a16:creationId xmlns:a16="http://schemas.microsoft.com/office/drawing/2014/main" id="{67C3E477-026C-3D1E-D671-A29EC1741022}"/>
              </a:ext>
            </a:extLst>
          </p:cNvPr>
          <p:cNvSpPr txBox="1"/>
          <p:nvPr/>
        </p:nvSpPr>
        <p:spPr>
          <a:xfrm>
            <a:off x="2133600" y="2703443"/>
            <a:ext cx="184731" cy="307777"/>
          </a:xfrm>
          <a:prstGeom prst="rect">
            <a:avLst/>
          </a:prstGeom>
          <a:noFill/>
        </p:spPr>
        <p:txBody>
          <a:bodyPr wrap="none" rtlCol="0">
            <a:spAutoFit/>
          </a:bodyPr>
          <a:lstStyle/>
          <a:p>
            <a:endParaRPr lang="en-US"/>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80"/>
        <p:cNvGrpSpPr/>
        <p:nvPr/>
      </p:nvGrpSpPr>
      <p:grpSpPr>
        <a:xfrm>
          <a:off x="0" y="0"/>
          <a:ext cx="0" cy="0"/>
          <a:chOff x="0" y="0"/>
          <a:chExt cx="0" cy="0"/>
        </a:xfrm>
      </p:grpSpPr>
      <p:sp>
        <p:nvSpPr>
          <p:cNvPr id="1481" name="Google Shape;1481;p188"/>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Accessibility</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86"/>
        <p:cNvGrpSpPr/>
        <p:nvPr/>
      </p:nvGrpSpPr>
      <p:grpSpPr>
        <a:xfrm>
          <a:off x="0" y="0"/>
          <a:ext cx="0" cy="0"/>
          <a:chOff x="0" y="0"/>
          <a:chExt cx="0" cy="0"/>
        </a:xfrm>
      </p:grpSpPr>
      <p:sp>
        <p:nvSpPr>
          <p:cNvPr id="1487" name="Google Shape;1487;p18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89"/>
          <p:cNvSpPr>
            <a:spLocks noGrp="1"/>
          </p:cNvSpPr>
          <p:nvPr>
            <p:ph type="title" idx="4294967295"/>
          </p:nvPr>
        </p:nvSpPr>
        <p:spPr>
          <a:xfrm>
            <a:off x="609600" y="609600"/>
            <a:ext cx="6159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Digital Accessibility Matters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88" name="Google Shape;1488;p189"/>
          <p:cNvSpPr/>
          <p:nvPr/>
        </p:nvSpPr>
        <p:spPr>
          <a:xfrm>
            <a:off x="609575" y="1198875"/>
            <a:ext cx="7636500" cy="2649226"/>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Fundamental to inclusivity and equality</a:t>
            </a:r>
          </a:p>
          <a:p>
            <a:pPr marL="428625" lvl="0" indent="-285750" algn="l" rtl="0">
              <a:lnSpc>
                <a:spcPct val="136000"/>
              </a:lnSpc>
              <a:spcBef>
                <a:spcPts val="0"/>
              </a:spcBef>
              <a:spcAft>
                <a:spcPts val="0"/>
              </a:spcAft>
              <a:buSzPts val="1350"/>
              <a:buFont typeface="Arial" panose="020B0604020202020204" pitchFamily="34" charset="0"/>
              <a:buChar char="•"/>
            </a:pPr>
            <a:r>
              <a:rPr lang="en-US" sz="1600">
                <a:latin typeface="Inter"/>
                <a:ea typeface="Inter"/>
                <a:cs typeface="Inter"/>
                <a:sym typeface="Inter"/>
              </a:rPr>
              <a:t>Prevents exclusion from vital opportunities</a:t>
            </a:r>
          </a:p>
          <a:p>
            <a:pPr marL="428625" lvl="0" indent="-285750" algn="l" rtl="0">
              <a:lnSpc>
                <a:spcPct val="136000"/>
              </a:lnSpc>
              <a:spcBef>
                <a:spcPts val="0"/>
              </a:spcBef>
              <a:spcAft>
                <a:spcPts val="0"/>
              </a:spcAft>
              <a:buSzPts val="1350"/>
              <a:buFont typeface="Arial" panose="020B0604020202020204" pitchFamily="34" charset="0"/>
              <a:buChar char="•"/>
            </a:pPr>
            <a:r>
              <a:rPr lang="en-US" sz="1600">
                <a:latin typeface="Inter"/>
                <a:ea typeface="Inter"/>
                <a:cs typeface="Inter"/>
                <a:sym typeface="Inter"/>
              </a:rPr>
              <a:t>Required by U.S. law for federal agencies</a:t>
            </a:r>
          </a:p>
          <a:p>
            <a:pPr marL="428625" lvl="0" indent="-285750" algn="l" rtl="0">
              <a:lnSpc>
                <a:spcPct val="136000"/>
              </a:lnSpc>
              <a:spcBef>
                <a:spcPts val="0"/>
              </a:spcBef>
              <a:spcAft>
                <a:spcPts val="0"/>
              </a:spcAft>
              <a:buSzPts val="1350"/>
              <a:buFont typeface="Arial" panose="020B0604020202020204" pitchFamily="34" charset="0"/>
              <a:buChar char="•"/>
            </a:pPr>
            <a:r>
              <a:rPr lang="en-US" sz="1600">
                <a:latin typeface="Inter"/>
                <a:ea typeface="Inter"/>
                <a:cs typeface="Inter"/>
                <a:sym typeface="Inter"/>
              </a:rPr>
              <a:t>Benefits go beyond disabilities—helps all users</a:t>
            </a: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94"/>
        <p:cNvGrpSpPr/>
        <p:nvPr/>
      </p:nvGrpSpPr>
      <p:grpSpPr>
        <a:xfrm>
          <a:off x="0" y="0"/>
          <a:ext cx="0" cy="0"/>
          <a:chOff x="0" y="0"/>
          <a:chExt cx="0" cy="0"/>
        </a:xfrm>
      </p:grpSpPr>
      <p:sp>
        <p:nvSpPr>
          <p:cNvPr id="1495" name="Google Shape;1495;p19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90"/>
          <p:cNvSpPr>
            <a:spLocks noGrp="1"/>
          </p:cNvSpPr>
          <p:nvPr>
            <p:ph type="title" idx="4294967295"/>
          </p:nvPr>
        </p:nvSpPr>
        <p:spPr>
          <a:xfrm>
            <a:off x="609600" y="609600"/>
            <a:ext cx="6462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Types of Disabilities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496" name="Google Shape;1496;p190"/>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1 in 4 U.S. adults has some form of disability</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Disabilities can be:</a:t>
            </a:r>
            <a:endParaRPr sz="160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a:latin typeface="Inter"/>
                <a:ea typeface="Inter"/>
                <a:cs typeface="Inter"/>
                <a:sym typeface="Inter"/>
              </a:rPr>
              <a:t>Permanent (e.g., blindness, arthritis)</a:t>
            </a:r>
            <a:endParaRPr sz="160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a:latin typeface="Inter"/>
                <a:ea typeface="Inter"/>
                <a:cs typeface="Inter"/>
                <a:sym typeface="Inter"/>
              </a:rPr>
              <a:t>Temporary (e.g., broken arm, concussion)</a:t>
            </a:r>
            <a:endParaRPr sz="160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a:latin typeface="Inter"/>
                <a:ea typeface="Inter"/>
                <a:cs typeface="Inter"/>
                <a:sym typeface="Inter"/>
              </a:rPr>
              <a:t>Situational (e.g., noisy environment, holding a baby)</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Impact varies—even among people with the same condition</a:t>
            </a:r>
            <a:endParaRPr sz="1600">
              <a:latin typeface="Inter"/>
              <a:ea typeface="Inter"/>
              <a:cs typeface="Inter"/>
              <a:sym typeface="Inter"/>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02"/>
        <p:cNvGrpSpPr/>
        <p:nvPr/>
      </p:nvGrpSpPr>
      <p:grpSpPr>
        <a:xfrm>
          <a:off x="0" y="0"/>
          <a:ext cx="0" cy="0"/>
          <a:chOff x="0" y="0"/>
          <a:chExt cx="0" cy="0"/>
        </a:xfrm>
      </p:grpSpPr>
      <p:sp>
        <p:nvSpPr>
          <p:cNvPr id="1503" name="Google Shape;1503;p19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91"/>
          <p:cNvSpPr>
            <a:spLocks noGrp="1"/>
          </p:cNvSpPr>
          <p:nvPr>
            <p:ph type="title" idx="4294967295"/>
          </p:nvPr>
        </p:nvSpPr>
        <p:spPr>
          <a:xfrm>
            <a:off x="609600" y="609600"/>
            <a:ext cx="62928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Barriers &amp; Assistive Technology</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04" name="Google Shape;1504;p191"/>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a:latin typeface="Inter"/>
                <a:ea typeface="Inter"/>
                <a:cs typeface="Inter"/>
                <a:sym typeface="Inter"/>
              </a:rPr>
              <a:t>Common accessibility issues:</a:t>
            </a:r>
            <a:endParaRPr sz="1600">
              <a:latin typeface="Inter"/>
              <a:ea typeface="Inter"/>
              <a:cs typeface="Inter"/>
              <a:sym typeface="Inter"/>
            </a:endParaRPr>
          </a:p>
          <a:p>
            <a:pPr marL="457200" lvl="0" indent="-298450" algn="l" rtl="0">
              <a:lnSpc>
                <a:spcPct val="115000"/>
              </a:lnSpc>
              <a:spcBef>
                <a:spcPts val="1200"/>
              </a:spcBef>
              <a:spcAft>
                <a:spcPts val="0"/>
              </a:spcAft>
              <a:buClr>
                <a:schemeClr val="dk1"/>
              </a:buClr>
              <a:buSzPts val="1100"/>
              <a:buChar char="●"/>
            </a:pPr>
            <a:r>
              <a:rPr lang="en" sz="1600">
                <a:latin typeface="Inter"/>
                <a:ea typeface="Inter"/>
                <a:cs typeface="Inter"/>
                <a:sym typeface="Inter"/>
              </a:rPr>
              <a:t>Lack of captions</a:t>
            </a:r>
            <a:endParaRPr sz="1600">
              <a:latin typeface="Inter"/>
              <a:ea typeface="Inter"/>
              <a:cs typeface="Inter"/>
              <a:sym typeface="Inter"/>
            </a:endParaRPr>
          </a:p>
          <a:p>
            <a:pPr marL="457200" lvl="0" indent="-298450" algn="l" rtl="0">
              <a:lnSpc>
                <a:spcPct val="115000"/>
              </a:lnSpc>
              <a:spcBef>
                <a:spcPts val="0"/>
              </a:spcBef>
              <a:spcAft>
                <a:spcPts val="0"/>
              </a:spcAft>
              <a:buClr>
                <a:schemeClr val="dk1"/>
              </a:buClr>
              <a:buSzPts val="1100"/>
              <a:buChar char="●"/>
            </a:pPr>
            <a:r>
              <a:rPr lang="en" sz="1600">
                <a:latin typeface="Inter"/>
                <a:ea typeface="Inter"/>
                <a:cs typeface="Inter"/>
                <a:sym typeface="Inter"/>
              </a:rPr>
              <a:t>Low color contrast</a:t>
            </a:r>
            <a:endParaRPr sz="1600">
              <a:latin typeface="Inter"/>
              <a:ea typeface="Inter"/>
              <a:cs typeface="Inter"/>
              <a:sym typeface="Inter"/>
            </a:endParaRPr>
          </a:p>
          <a:p>
            <a:pPr marL="457200" lvl="0" indent="-298450" algn="l" rtl="0">
              <a:lnSpc>
                <a:spcPct val="115000"/>
              </a:lnSpc>
              <a:spcBef>
                <a:spcPts val="0"/>
              </a:spcBef>
              <a:spcAft>
                <a:spcPts val="0"/>
              </a:spcAft>
              <a:buClr>
                <a:schemeClr val="dk1"/>
              </a:buClr>
              <a:buSzPts val="1100"/>
              <a:buChar char="●"/>
            </a:pPr>
            <a:r>
              <a:rPr lang="en" sz="1600">
                <a:latin typeface="Inter"/>
                <a:ea typeface="Inter"/>
                <a:cs typeface="Inter"/>
                <a:sym typeface="Inter"/>
              </a:rPr>
              <a:t>Poor navigation structure</a:t>
            </a:r>
            <a:br>
              <a:rPr lang="en" sz="1600">
                <a:latin typeface="Inter"/>
                <a:ea typeface="Inter"/>
                <a:cs typeface="Inter"/>
                <a:sym typeface="Inter"/>
              </a:rPr>
            </a:br>
            <a:endParaRPr lang="en-US" sz="1600">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US" sz="1600">
                <a:latin typeface="Inter"/>
                <a:ea typeface="Inter"/>
                <a:cs typeface="Inter"/>
                <a:sym typeface="Inter"/>
              </a:rPr>
              <a:t>Assistive tools include:</a:t>
            </a:r>
          </a:p>
          <a:p>
            <a:pPr marL="457200" lvl="0" indent="-298450" algn="l" rtl="0">
              <a:lnSpc>
                <a:spcPct val="115000"/>
              </a:lnSpc>
              <a:spcBef>
                <a:spcPts val="1200"/>
              </a:spcBef>
              <a:spcAft>
                <a:spcPts val="0"/>
              </a:spcAft>
              <a:buClr>
                <a:schemeClr val="dk1"/>
              </a:buClr>
              <a:buSzPts val="1100"/>
              <a:buChar char="●"/>
            </a:pPr>
            <a:r>
              <a:rPr lang="en" sz="1600">
                <a:latin typeface="Inter"/>
                <a:ea typeface="Inter"/>
                <a:cs typeface="Inter"/>
                <a:sym typeface="Inter"/>
              </a:rPr>
              <a:t>Screen readers &amp; magnifiers</a:t>
            </a:r>
            <a:endParaRPr sz="1600">
              <a:latin typeface="Inter"/>
              <a:ea typeface="Inter"/>
              <a:cs typeface="Inter"/>
              <a:sym typeface="Inter"/>
            </a:endParaRPr>
          </a:p>
          <a:p>
            <a:pPr marL="457200" lvl="0" indent="-298450" algn="l" rtl="0">
              <a:lnSpc>
                <a:spcPct val="115000"/>
              </a:lnSpc>
              <a:spcBef>
                <a:spcPts val="0"/>
              </a:spcBef>
              <a:spcAft>
                <a:spcPts val="0"/>
              </a:spcAft>
              <a:buClr>
                <a:schemeClr val="dk1"/>
              </a:buClr>
              <a:buSzPts val="1100"/>
              <a:buChar char="●"/>
            </a:pPr>
            <a:r>
              <a:rPr lang="en" sz="1600">
                <a:latin typeface="Inter"/>
                <a:ea typeface="Inter"/>
                <a:cs typeface="Inter"/>
                <a:sym typeface="Inter"/>
              </a:rPr>
              <a:t>Speech-to-text software</a:t>
            </a:r>
            <a:endParaRPr sz="1600">
              <a:latin typeface="Inter"/>
              <a:ea typeface="Inter"/>
              <a:cs typeface="Inter"/>
              <a:sym typeface="Inter"/>
            </a:endParaRPr>
          </a:p>
          <a:p>
            <a:pPr marL="457200" lvl="0" indent="-298450" algn="l" rtl="0">
              <a:lnSpc>
                <a:spcPct val="115000"/>
              </a:lnSpc>
              <a:spcBef>
                <a:spcPts val="0"/>
              </a:spcBef>
              <a:spcAft>
                <a:spcPts val="0"/>
              </a:spcAft>
              <a:buClr>
                <a:schemeClr val="dk1"/>
              </a:buClr>
              <a:buSzPts val="1100"/>
              <a:buChar char="●"/>
            </a:pPr>
            <a:r>
              <a:rPr lang="en" sz="1600">
                <a:latin typeface="Inter"/>
                <a:ea typeface="Inter"/>
                <a:cs typeface="Inter"/>
                <a:sym typeface="Inter"/>
              </a:rPr>
              <a:t>Eye gaze &amp; brainwave tech</a:t>
            </a:r>
            <a:endParaRPr sz="1350">
              <a:latin typeface="Inter"/>
              <a:ea typeface="Inter"/>
              <a:cs typeface="Inter"/>
              <a:sym typeface="Inter"/>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10"/>
        <p:cNvGrpSpPr/>
        <p:nvPr/>
      </p:nvGrpSpPr>
      <p:grpSpPr>
        <a:xfrm>
          <a:off x="0" y="0"/>
          <a:ext cx="0" cy="0"/>
          <a:chOff x="0" y="0"/>
          <a:chExt cx="0" cy="0"/>
        </a:xfrm>
      </p:grpSpPr>
      <p:sp>
        <p:nvSpPr>
          <p:cNvPr id="1511" name="Google Shape;1511;p19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92"/>
          <p:cNvSpPr>
            <a:spLocks noGrp="1"/>
          </p:cNvSpPr>
          <p:nvPr>
            <p:ph type="title" idx="4294967295"/>
          </p:nvPr>
        </p:nvSpPr>
        <p:spPr>
          <a:xfrm>
            <a:off x="609600" y="609600"/>
            <a:ext cx="6620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Accessibility Matters in Procurement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12" name="Google Shape;1512;p192"/>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Ensures government services are inclusive for all</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Section 508 sets legal obligations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Aligns with WCAG standards for global best practices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Benefits veterans, seniors, and situationally limited users</a:t>
            </a:r>
            <a:endParaRPr sz="1600">
              <a:latin typeface="Inter"/>
              <a:ea typeface="Inter"/>
              <a:cs typeface="Inter"/>
              <a:sym typeface="Inter"/>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18"/>
        <p:cNvGrpSpPr/>
        <p:nvPr/>
      </p:nvGrpSpPr>
      <p:grpSpPr>
        <a:xfrm>
          <a:off x="0" y="0"/>
          <a:ext cx="0" cy="0"/>
          <a:chOff x="0" y="0"/>
          <a:chExt cx="0" cy="0"/>
        </a:xfrm>
      </p:grpSpPr>
      <p:sp>
        <p:nvSpPr>
          <p:cNvPr id="1519" name="Google Shape;1519;p19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93"/>
          <p:cNvSpPr>
            <a:spLocks noGrp="1"/>
          </p:cNvSpPr>
          <p:nvPr>
            <p:ph type="title" idx="4294967295"/>
          </p:nvPr>
        </p:nvSpPr>
        <p:spPr>
          <a:xfrm>
            <a:off x="609600" y="609600"/>
            <a:ext cx="6875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Digital Accessibility is the Law</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20" name="Google Shape;1520;p193"/>
          <p:cNvSpPr/>
          <p:nvPr/>
        </p:nvSpPr>
        <p:spPr>
          <a:xfrm>
            <a:off x="609575" y="1198875"/>
            <a:ext cx="7636500" cy="2935803"/>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Section 508 of the Rehabilitation Act of 1973</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Updated 2017 to align with WCAG 2.0 AA</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State/local governments follow WCAG 2.1 AA</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Eliminates barriers &amp; fosters inclusive tech</a:t>
            </a:r>
            <a:endParaRPr sz="1350">
              <a:latin typeface="Inter"/>
              <a:ea typeface="Inter"/>
              <a:cs typeface="Inter"/>
              <a:sym typeface="Inter"/>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26"/>
        <p:cNvGrpSpPr/>
        <p:nvPr/>
      </p:nvGrpSpPr>
      <p:grpSpPr>
        <a:xfrm>
          <a:off x="0" y="0"/>
          <a:ext cx="0" cy="0"/>
          <a:chOff x="0" y="0"/>
          <a:chExt cx="0" cy="0"/>
        </a:xfrm>
      </p:grpSpPr>
      <p:sp>
        <p:nvSpPr>
          <p:cNvPr id="1527" name="Google Shape;1527;p19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9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Measuring Accessibility</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28" name="Google Shape;1528;p194"/>
          <p:cNvSpPr/>
          <p:nvPr/>
        </p:nvSpPr>
        <p:spPr>
          <a:xfrm>
            <a:off x="609575" y="1198875"/>
            <a:ext cx="7636500" cy="2922551"/>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Accessibility Conformance Report (ACR)</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Voluntary Product Accessibility Template (VPAT)</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Vendor-provided, but requires verification</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Use during procurement evaluation</a:t>
            </a:r>
            <a:endParaRPr sz="1600">
              <a:latin typeface="Inter"/>
              <a:ea typeface="Inter"/>
              <a:cs typeface="Inter"/>
              <a:sym typeface="Inter"/>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34"/>
        <p:cNvGrpSpPr/>
        <p:nvPr/>
      </p:nvGrpSpPr>
      <p:grpSpPr>
        <a:xfrm>
          <a:off x="0" y="0"/>
          <a:ext cx="0" cy="0"/>
          <a:chOff x="0" y="0"/>
          <a:chExt cx="0" cy="0"/>
        </a:xfrm>
      </p:grpSpPr>
      <p:sp>
        <p:nvSpPr>
          <p:cNvPr id="1535" name="Google Shape;1535;p19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95"/>
          <p:cNvSpPr>
            <a:spLocks noGrp="1"/>
          </p:cNvSpPr>
          <p:nvPr>
            <p:ph type="title" idx="4294967295"/>
          </p:nvPr>
        </p:nvSpPr>
        <p:spPr>
          <a:xfrm>
            <a:off x="609600" y="609600"/>
            <a:ext cx="7833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Embedding Accessibility in the Acquisition Lifecycle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36" name="Google Shape;1536;p195"/>
          <p:cNvSpPr/>
          <p:nvPr/>
        </p:nvSpPr>
        <p:spPr>
          <a:xfrm>
            <a:off x="609575" y="1198875"/>
            <a:ext cx="7636500" cy="3187595"/>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Consider accessibility early—less costly, more robust</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OMB M-24-08: articulate requirements, get proof vendors can comply</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Technical evaluation before &amp; after award</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Maintain conformance over time</a:t>
            </a:r>
            <a:endParaRPr sz="1600">
              <a:latin typeface="Inter"/>
              <a:ea typeface="Inter"/>
              <a:cs typeface="Inter"/>
              <a:sym typeface="Inter"/>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42"/>
        <p:cNvGrpSpPr/>
        <p:nvPr/>
      </p:nvGrpSpPr>
      <p:grpSpPr>
        <a:xfrm>
          <a:off x="0" y="0"/>
          <a:ext cx="0" cy="0"/>
          <a:chOff x="0" y="0"/>
          <a:chExt cx="0" cy="0"/>
        </a:xfrm>
      </p:grpSpPr>
      <p:sp>
        <p:nvSpPr>
          <p:cNvPr id="1543" name="Google Shape;1543;p19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9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Phase-by-Phase Actions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44" name="Google Shape;1544;p196"/>
          <p:cNvSpPr/>
          <p:nvPr/>
        </p:nvSpPr>
        <p:spPr>
          <a:xfrm>
            <a:off x="609575" y="1198875"/>
            <a:ext cx="7636500" cy="3240603"/>
          </a:xfrm>
          <a:prstGeom prst="rect">
            <a:avLst/>
          </a:prstGeom>
          <a:noFill/>
          <a:ln>
            <a:noFill/>
          </a:ln>
        </p:spPr>
        <p:txBody>
          <a:bodyPr spcFirstLastPara="1" wrap="square" lIns="91425" tIns="45700" rIns="91425" bIns="45700" anchor="ctr" anchorCtr="0">
            <a:noAutofit/>
          </a:bodyPr>
          <a:lstStyle/>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800" b="1">
                <a:solidFill>
                  <a:schemeClr val="dk1"/>
                </a:solidFill>
                <a:latin typeface="Inter"/>
                <a:ea typeface="Inter"/>
                <a:cs typeface="Inter"/>
                <a:sym typeface="Inter"/>
              </a:rPr>
              <a:t>Creation:</a:t>
            </a:r>
            <a:r>
              <a:rPr lang="en" sz="1800">
                <a:solidFill>
                  <a:schemeClr val="dk1"/>
                </a:solidFill>
                <a:latin typeface="Inter"/>
                <a:ea typeface="Inter"/>
                <a:cs typeface="Inter"/>
                <a:sym typeface="Inter"/>
              </a:rPr>
              <a:t> Determine accessibility requirements</a:t>
            </a:r>
            <a:endParaRPr sz="180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800" b="1">
                <a:solidFill>
                  <a:schemeClr val="dk1"/>
                </a:solidFill>
                <a:latin typeface="Inter"/>
                <a:ea typeface="Inter"/>
                <a:cs typeface="Inter"/>
                <a:sym typeface="Inter"/>
              </a:rPr>
              <a:t>Market Research:</a:t>
            </a:r>
            <a:r>
              <a:rPr lang="en" sz="1800">
                <a:solidFill>
                  <a:schemeClr val="dk1"/>
                </a:solidFill>
                <a:latin typeface="Inter"/>
                <a:ea typeface="Inter"/>
                <a:cs typeface="Inter"/>
                <a:sym typeface="Inter"/>
              </a:rPr>
              <a:t> Consult accessibility SMEs, review ACRs</a:t>
            </a:r>
            <a:endParaRPr sz="180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800" b="1">
                <a:solidFill>
                  <a:schemeClr val="dk1"/>
                </a:solidFill>
                <a:latin typeface="Inter"/>
                <a:ea typeface="Inter"/>
                <a:cs typeface="Inter"/>
                <a:sym typeface="Inter"/>
              </a:rPr>
              <a:t>Solicitation:</a:t>
            </a:r>
            <a:r>
              <a:rPr lang="en" sz="1800">
                <a:solidFill>
                  <a:schemeClr val="dk1"/>
                </a:solidFill>
                <a:latin typeface="Inter"/>
                <a:ea typeface="Inter"/>
                <a:cs typeface="Inter"/>
                <a:sym typeface="Inter"/>
              </a:rPr>
              <a:t> Include accessibility criteria, reference Section 508/WCAG</a:t>
            </a:r>
            <a:endParaRPr sz="180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800" b="1">
                <a:solidFill>
                  <a:schemeClr val="dk1"/>
                </a:solidFill>
                <a:latin typeface="Inter"/>
                <a:ea typeface="Inter"/>
                <a:cs typeface="Inter"/>
                <a:sym typeface="Inter"/>
              </a:rPr>
              <a:t>Proposal Review:</a:t>
            </a:r>
            <a:r>
              <a:rPr lang="en" sz="1800">
                <a:solidFill>
                  <a:schemeClr val="dk1"/>
                </a:solidFill>
                <a:latin typeface="Inter"/>
                <a:ea typeface="Inter"/>
                <a:cs typeface="Inter"/>
                <a:sym typeface="Inter"/>
              </a:rPr>
              <a:t> Evaluate plans, ACRs, vendor processes</a:t>
            </a:r>
            <a:endParaRPr sz="180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800" b="1">
                <a:solidFill>
                  <a:schemeClr val="dk1"/>
                </a:solidFill>
                <a:latin typeface="Inter"/>
                <a:ea typeface="Inter"/>
                <a:cs typeface="Inter"/>
                <a:sym typeface="Inter"/>
              </a:rPr>
              <a:t>Post-Award:</a:t>
            </a:r>
            <a:r>
              <a:rPr lang="en" sz="1800">
                <a:solidFill>
                  <a:schemeClr val="dk1"/>
                </a:solidFill>
                <a:latin typeface="Inter"/>
                <a:ea typeface="Inter"/>
                <a:cs typeface="Inter"/>
                <a:sym typeface="Inter"/>
              </a:rPr>
              <a:t> Require validation testing &amp; updates</a:t>
            </a:r>
            <a:endParaRPr sz="1800">
              <a:solidFill>
                <a:schemeClr val="dk1"/>
              </a:solidFill>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0"/>
        <p:cNvGrpSpPr/>
        <p:nvPr/>
      </p:nvGrpSpPr>
      <p:grpSpPr>
        <a:xfrm>
          <a:off x="0" y="0"/>
          <a:ext cx="0" cy="0"/>
          <a:chOff x="0" y="0"/>
          <a:chExt cx="0" cy="0"/>
        </a:xfrm>
      </p:grpSpPr>
      <p:sp>
        <p:nvSpPr>
          <p:cNvPr id="571" name="Google Shape;571;p7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77"/>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Local, State, Federal Examples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72" name="Google Shape;572;p77"/>
          <p:cNvSpPr/>
          <p:nvPr/>
        </p:nvSpPr>
        <p:spPr>
          <a:xfrm>
            <a:off x="609575" y="1404750"/>
            <a:ext cx="7636500" cy="11670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u="sng">
                <a:solidFill>
                  <a:srgbClr val="0969DA"/>
                </a:solidFill>
                <a:highlight>
                  <a:srgbClr val="FFFFFF"/>
                </a:highlight>
                <a:latin typeface="Inter"/>
                <a:ea typeface="Inter"/>
                <a:cs typeface="Inter"/>
                <a:sym typeface="Inter"/>
                <a:hlinkClick r:id="rId3">
                  <a:extLst>
                    <a:ext uri="{A12FA001-AC4F-418D-AE19-62706E023703}">
                      <ahyp:hlinkClr xmlns:ahyp="http://schemas.microsoft.com/office/drawing/2018/hyperlinkcolor" val="tx"/>
                    </a:ext>
                  </a:extLst>
                </a:hlinkClick>
              </a:rPr>
              <a:t>IRS</a:t>
            </a:r>
            <a:endParaRPr sz="1600" u="sng">
              <a:solidFill>
                <a:srgbClr val="0969DA"/>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u="sng">
                <a:solidFill>
                  <a:srgbClr val="0969DA"/>
                </a:solidFill>
                <a:highlight>
                  <a:srgbClr val="FFFFFF"/>
                </a:highlight>
                <a:latin typeface="Inter"/>
                <a:ea typeface="Inter"/>
                <a:cs typeface="Inter"/>
                <a:sym typeface="Inter"/>
                <a:hlinkClick r:id="rId4">
                  <a:extLst>
                    <a:ext uri="{A12FA001-AC4F-418D-AE19-62706E023703}">
                      <ahyp:hlinkClr xmlns:ahyp="http://schemas.microsoft.com/office/drawing/2018/hyperlinkcolor" val="tx"/>
                    </a:ext>
                  </a:extLst>
                </a:hlinkClick>
              </a:rPr>
              <a:t>USA Jobs</a:t>
            </a:r>
            <a:endParaRPr sz="1600" u="sng">
              <a:solidFill>
                <a:srgbClr val="0969DA"/>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u="sng">
                <a:solidFill>
                  <a:srgbClr val="0969DA"/>
                </a:solidFill>
                <a:highlight>
                  <a:srgbClr val="FFFFFF"/>
                </a:highlight>
                <a:latin typeface="Inter"/>
                <a:ea typeface="Inter"/>
                <a:cs typeface="Inter"/>
                <a:sym typeface="Inter"/>
                <a:hlinkClick r:id="rId5">
                  <a:extLst>
                    <a:ext uri="{A12FA001-AC4F-418D-AE19-62706E023703}">
                      <ahyp:hlinkClr xmlns:ahyp="http://schemas.microsoft.com/office/drawing/2018/hyperlinkcolor" val="tx"/>
                    </a:ext>
                  </a:extLst>
                </a:hlinkClick>
              </a:rPr>
              <a:t>Maryland Department of Transportation</a:t>
            </a:r>
            <a:endParaRPr sz="1600" u="sng">
              <a:solidFill>
                <a:srgbClr val="0969DA"/>
              </a:solidFill>
              <a:highlight>
                <a:srgbClr val="FFFFFF"/>
              </a:highlight>
              <a:latin typeface="Inter"/>
              <a:ea typeface="Inter"/>
              <a:cs typeface="Inter"/>
              <a:sym typeface="Inter"/>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50"/>
        <p:cNvGrpSpPr/>
        <p:nvPr/>
      </p:nvGrpSpPr>
      <p:grpSpPr>
        <a:xfrm>
          <a:off x="0" y="0"/>
          <a:ext cx="0" cy="0"/>
          <a:chOff x="0" y="0"/>
          <a:chExt cx="0" cy="0"/>
        </a:xfrm>
      </p:grpSpPr>
      <p:sp>
        <p:nvSpPr>
          <p:cNvPr id="1551" name="Google Shape;1551;p19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97"/>
          <p:cNvSpPr>
            <a:spLocks noGrp="1"/>
          </p:cNvSpPr>
          <p:nvPr>
            <p:ph type="title" idx="4294967295"/>
          </p:nvPr>
        </p:nvSpPr>
        <p:spPr>
          <a:xfrm>
            <a:off x="609600" y="609600"/>
            <a:ext cx="6620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When No Accessible Option Exists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52" name="Google Shape;1552;p197"/>
          <p:cNvSpPr/>
          <p:nvPr/>
        </p:nvSpPr>
        <p:spPr>
          <a:xfrm>
            <a:off x="609575" y="1198875"/>
            <a:ext cx="7636500" cy="2816534"/>
          </a:xfrm>
          <a:prstGeom prst="rect">
            <a:avLst/>
          </a:prstGeom>
          <a:noFill/>
          <a:ln>
            <a:noFill/>
          </a:ln>
        </p:spPr>
        <p:txBody>
          <a:bodyPr spcFirstLastPara="1" wrap="square" lIns="91425" tIns="45700" rIns="91425" bIns="45700" anchor="ctr" anchorCtr="0">
            <a:noAutofit/>
          </a:bodyPr>
          <a:lstStyle/>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600">
                <a:solidFill>
                  <a:schemeClr val="dk1"/>
                </a:solidFill>
                <a:latin typeface="Inter"/>
                <a:ea typeface="Inter"/>
                <a:cs typeface="Inter"/>
                <a:sym typeface="Inter"/>
              </a:rPr>
              <a:t>Procure the product that </a:t>
            </a:r>
            <a:r>
              <a:rPr lang="en" sz="1600" i="1">
                <a:solidFill>
                  <a:schemeClr val="dk1"/>
                </a:solidFill>
                <a:latin typeface="Inter"/>
                <a:ea typeface="Inter"/>
                <a:cs typeface="Inter"/>
                <a:sym typeface="Inter"/>
              </a:rPr>
              <a:t>best meets</a:t>
            </a:r>
            <a:r>
              <a:rPr lang="en" sz="1600">
                <a:solidFill>
                  <a:schemeClr val="dk1"/>
                </a:solidFill>
                <a:latin typeface="Inter"/>
                <a:ea typeface="Inter"/>
                <a:cs typeface="Inter"/>
                <a:sym typeface="Inter"/>
              </a:rPr>
              <a:t> standards</a:t>
            </a:r>
            <a:endParaRPr sz="160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600">
                <a:solidFill>
                  <a:schemeClr val="dk1"/>
                </a:solidFill>
                <a:latin typeface="Inter"/>
                <a:ea typeface="Inter"/>
                <a:cs typeface="Inter"/>
                <a:sym typeface="Inter"/>
              </a:rPr>
              <a:t>Must be documented per Section 508 E202.7</a:t>
            </a:r>
            <a:endParaRPr sz="160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600">
                <a:solidFill>
                  <a:schemeClr val="dk1"/>
                </a:solidFill>
                <a:latin typeface="Inter"/>
                <a:ea typeface="Inter"/>
                <a:cs typeface="Inter"/>
                <a:sym typeface="Inter"/>
              </a:rPr>
              <a:t>Avoid procurement challenges by keeping thorough records</a:t>
            </a:r>
            <a:endParaRPr sz="1600">
              <a:solidFill>
                <a:schemeClr val="dk1"/>
              </a:solidFill>
              <a:latin typeface="Inter"/>
              <a:ea typeface="Inter"/>
              <a:cs typeface="Inter"/>
              <a:sym typeface="Inter"/>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58"/>
        <p:cNvGrpSpPr/>
        <p:nvPr/>
      </p:nvGrpSpPr>
      <p:grpSpPr>
        <a:xfrm>
          <a:off x="0" y="0"/>
          <a:ext cx="0" cy="0"/>
          <a:chOff x="0" y="0"/>
          <a:chExt cx="0" cy="0"/>
        </a:xfrm>
      </p:grpSpPr>
      <p:sp>
        <p:nvSpPr>
          <p:cNvPr id="1559" name="Google Shape;1559;p19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9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Common Myths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60" name="Google Shape;1560;p198"/>
          <p:cNvSpPr/>
          <p:nvPr/>
        </p:nvSpPr>
        <p:spPr>
          <a:xfrm>
            <a:off x="609575" y="1198875"/>
            <a:ext cx="7636500" cy="316109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“ACR = accessible” → Needs real-world testing</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“One-time checkbox” → Accessibility breaks over time</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“508 doesn’t apply” → Rarely true</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“Only for permanent disabilities” → Helps everyone</a:t>
            </a:r>
            <a:endParaRPr sz="1600">
              <a:latin typeface="Inter"/>
              <a:ea typeface="Inter"/>
              <a:cs typeface="Inter"/>
              <a:sym typeface="Inter"/>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66"/>
        <p:cNvGrpSpPr/>
        <p:nvPr/>
      </p:nvGrpSpPr>
      <p:grpSpPr>
        <a:xfrm>
          <a:off x="0" y="0"/>
          <a:ext cx="0" cy="0"/>
          <a:chOff x="0" y="0"/>
          <a:chExt cx="0" cy="0"/>
        </a:xfrm>
      </p:grpSpPr>
      <p:sp>
        <p:nvSpPr>
          <p:cNvPr id="1567" name="Google Shape;1567;p19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9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Your Role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68" name="Google Shape;1568;p199"/>
          <p:cNvSpPr/>
          <p:nvPr/>
        </p:nvSpPr>
        <p:spPr>
          <a:xfrm>
            <a:off x="609575" y="1198875"/>
            <a:ext cx="7636500" cy="3200847"/>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Ensure products are usable by all</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Embed accessibility in every acquisition phase</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Reduce legal &amp; reputational risk</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Serve the public equitably</a:t>
            </a:r>
            <a:endParaRPr sz="1600">
              <a:latin typeface="Inter"/>
              <a:ea typeface="Inter"/>
              <a:cs typeface="Inter"/>
              <a:sym typeface="Inter"/>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74"/>
        <p:cNvGrpSpPr/>
        <p:nvPr/>
      </p:nvGrpSpPr>
      <p:grpSpPr>
        <a:xfrm>
          <a:off x="0" y="0"/>
          <a:ext cx="0" cy="0"/>
          <a:chOff x="0" y="0"/>
          <a:chExt cx="0" cy="0"/>
        </a:xfrm>
      </p:grpSpPr>
      <p:sp>
        <p:nvSpPr>
          <p:cNvPr id="1575" name="Google Shape;1575;p20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0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Resources &amp; Tools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76" name="Google Shape;1576;p200"/>
          <p:cNvSpPr/>
          <p:nvPr/>
        </p:nvSpPr>
        <p:spPr>
          <a:xfrm>
            <a:off x="609575" y="1198875"/>
            <a:ext cx="7636500" cy="3227351"/>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err="1">
                <a:latin typeface="Inter"/>
                <a:ea typeface="Inter"/>
                <a:cs typeface="Inter"/>
                <a:sym typeface="Inter"/>
              </a:rPr>
              <a:t>ACREditor</a:t>
            </a:r>
            <a:r>
              <a:rPr lang="en" sz="1600">
                <a:latin typeface="Inter"/>
                <a:ea typeface="Inter"/>
                <a:cs typeface="Inter"/>
                <a:sym typeface="Inter"/>
              </a:rPr>
              <a:t> – review/generate ACRs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Accessibility Requirements Tool (ART)</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Accessibility Insights – browser plugin</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Section 508 resources &amp; sample contract language</a:t>
            </a:r>
            <a:endParaRPr sz="1600">
              <a:latin typeface="Inter"/>
              <a:ea typeface="Inter"/>
              <a:cs typeface="Inter"/>
              <a:sym typeface="Inter"/>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1586"/>
        <p:cNvGrpSpPr/>
        <p:nvPr/>
      </p:nvGrpSpPr>
      <p:grpSpPr>
        <a:xfrm>
          <a:off x="0" y="0"/>
          <a:ext cx="0" cy="0"/>
          <a:chOff x="0" y="0"/>
          <a:chExt cx="0" cy="0"/>
        </a:xfrm>
      </p:grpSpPr>
      <p:sp>
        <p:nvSpPr>
          <p:cNvPr id="1587" name="Google Shape;1587;p20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Open Source</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1592"/>
        <p:cNvGrpSpPr/>
        <p:nvPr/>
      </p:nvGrpSpPr>
      <p:grpSpPr>
        <a:xfrm>
          <a:off x="0" y="0"/>
          <a:ext cx="0" cy="0"/>
          <a:chOff x="0" y="0"/>
          <a:chExt cx="0" cy="0"/>
        </a:xfrm>
      </p:grpSpPr>
      <p:sp>
        <p:nvSpPr>
          <p:cNvPr id="1593" name="Google Shape;1593;p20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03"/>
          <p:cNvSpPr>
            <a:spLocks noGrp="1"/>
          </p:cNvSpPr>
          <p:nvPr>
            <p:ph type="title" idx="4294967295"/>
          </p:nvPr>
        </p:nvSpPr>
        <p:spPr>
          <a:xfrm>
            <a:off x="609600" y="609600"/>
            <a:ext cx="5979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Open Source Software?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594" name="Google Shape;1594;p203"/>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Source code is openly available for viewing, modifying, and sharing.</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Licenses often require sharing modifications under same terms.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Maintained by a community, not a single vendor.</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Benefits: cost reduction, innovation, security.</a:t>
            </a:r>
            <a:endParaRPr sz="1600">
              <a:latin typeface="Inter"/>
              <a:ea typeface="Inter"/>
              <a:cs typeface="Inter"/>
              <a:sym typeface="Inter"/>
            </a:endParaRPr>
          </a:p>
          <a:p>
            <a:pPr marL="45720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1600"/>
        <p:cNvGrpSpPr/>
        <p:nvPr/>
      </p:nvGrpSpPr>
      <p:grpSpPr>
        <a:xfrm>
          <a:off x="0" y="0"/>
          <a:ext cx="0" cy="0"/>
          <a:chOff x="0" y="0"/>
          <a:chExt cx="0" cy="0"/>
        </a:xfrm>
      </p:grpSpPr>
      <p:sp>
        <p:nvSpPr>
          <p:cNvPr id="1601" name="Google Shape;1601;p20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0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OSS in Everyday Life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602" name="Google Shape;1602;p204"/>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Powers billions of devices and most internet infrastructure</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Examples: Android OS, Netflix (FreeBSD), Linux (servers, devices), GitHub</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Widespread adoption by Fortune 500 companies and governments</a:t>
            </a:r>
            <a:endParaRPr sz="1600">
              <a:latin typeface="Inter"/>
              <a:ea typeface="Inter"/>
              <a:cs typeface="Inter"/>
              <a:sym typeface="Inter"/>
            </a:endParaRPr>
          </a:p>
          <a:p>
            <a:pPr marL="45720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1608"/>
        <p:cNvGrpSpPr/>
        <p:nvPr/>
      </p:nvGrpSpPr>
      <p:grpSpPr>
        <a:xfrm>
          <a:off x="0" y="0"/>
          <a:ext cx="0" cy="0"/>
          <a:chOff x="0" y="0"/>
          <a:chExt cx="0" cy="0"/>
        </a:xfrm>
      </p:grpSpPr>
      <p:sp>
        <p:nvSpPr>
          <p:cNvPr id="1609" name="Google Shape;1609;p20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05"/>
          <p:cNvSpPr>
            <a:spLocks noGrp="1"/>
          </p:cNvSpPr>
          <p:nvPr>
            <p:ph type="title" idx="4294967295"/>
          </p:nvPr>
        </p:nvSpPr>
        <p:spPr>
          <a:xfrm>
            <a:off x="609600" y="609600"/>
            <a:ext cx="6086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OSS Matters in Federal Procurement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610" name="Google Shape;1610;p205"/>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Cost savings &amp; innovation</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Supports vendor independence</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FAR classifies OSS as COTS software</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Federal Source Code Policy &amp; SHARE IT Act encourage code reuse &amp; sharing</a:t>
            </a:r>
            <a:endParaRPr sz="1600">
              <a:latin typeface="Inter"/>
              <a:ea typeface="Inter"/>
              <a:cs typeface="Inter"/>
              <a:sym typeface="Inter"/>
            </a:endParaRPr>
          </a:p>
          <a:p>
            <a:pPr marL="45720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1616"/>
        <p:cNvGrpSpPr/>
        <p:nvPr/>
      </p:nvGrpSpPr>
      <p:grpSpPr>
        <a:xfrm>
          <a:off x="0" y="0"/>
          <a:ext cx="0" cy="0"/>
          <a:chOff x="0" y="0"/>
          <a:chExt cx="0" cy="0"/>
        </a:xfrm>
      </p:grpSpPr>
      <p:sp>
        <p:nvSpPr>
          <p:cNvPr id="1617" name="Google Shape;1617;p20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0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Security of OSS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618" name="Google Shape;1618;p206"/>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Open review speeds vulnerability fixes.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Secure if properly maintained.</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Best practices: encryption, authentication, updates, audits.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Government initiatives: Open Source Security Foundation, DoD’s Iron Bank.</a:t>
            </a:r>
            <a:endParaRPr sz="1600">
              <a:latin typeface="Inter"/>
              <a:ea typeface="Inter"/>
              <a:cs typeface="Inter"/>
              <a:sym typeface="Inter"/>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25" name="Google Shape;1625;p20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0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The Cost of “Free” OSS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626" name="Google Shape;1626;p207"/>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No license fees, but costs for customization, support, hosting, updates.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Avoid vendor lock-in: </a:t>
            </a:r>
            <a:endParaRPr sz="1600">
              <a:latin typeface="Inter"/>
              <a:ea typeface="Inter"/>
              <a:cs typeface="Inter"/>
              <a:sym typeface="Inter"/>
            </a:endParaRPr>
          </a:p>
          <a:p>
            <a:pPr marL="885825" lvl="1" indent="-285750" algn="l" rtl="0">
              <a:lnSpc>
                <a:spcPct val="136000"/>
              </a:lnSpc>
              <a:spcBef>
                <a:spcPts val="0"/>
              </a:spcBef>
              <a:spcAft>
                <a:spcPts val="0"/>
              </a:spcAft>
              <a:buSzPts val="1350"/>
              <a:buFont typeface="Courier New" panose="02070309020205020404" pitchFamily="49" charset="0"/>
              <a:buChar char="o"/>
            </a:pPr>
            <a:r>
              <a:rPr lang="en" sz="1600">
                <a:latin typeface="Inter"/>
                <a:ea typeface="Inter"/>
                <a:cs typeface="Inter"/>
                <a:sym typeface="Inter"/>
              </a:rPr>
              <a:t>Maintain control of data </a:t>
            </a:r>
            <a:endParaRPr sz="1600">
              <a:latin typeface="Inter"/>
              <a:ea typeface="Inter"/>
              <a:cs typeface="Inter"/>
              <a:sym typeface="Inter"/>
            </a:endParaRPr>
          </a:p>
          <a:p>
            <a:pPr marL="885825" lvl="1" indent="-285750" algn="l" rtl="0">
              <a:lnSpc>
                <a:spcPct val="136000"/>
              </a:lnSpc>
              <a:spcBef>
                <a:spcPts val="0"/>
              </a:spcBef>
              <a:spcAft>
                <a:spcPts val="0"/>
              </a:spcAft>
              <a:buSzPts val="1350"/>
              <a:buFont typeface="Courier New" panose="02070309020205020404" pitchFamily="49" charset="0"/>
              <a:buChar char="o"/>
            </a:pPr>
            <a:r>
              <a:rPr lang="en" sz="1600">
                <a:latin typeface="Inter"/>
                <a:ea typeface="Inter"/>
                <a:cs typeface="Inter"/>
                <a:sym typeface="Inter"/>
              </a:rPr>
              <a:t>Keep migration options open</a:t>
            </a:r>
            <a:endParaRPr sz="1600">
              <a:latin typeface="Inter"/>
              <a:ea typeface="Inter"/>
              <a:cs typeface="Inter"/>
              <a:sym typeface="Inter"/>
            </a:endParaRPr>
          </a:p>
          <a:p>
            <a:pPr marL="457200" lvl="0" indent="0" algn="l" rtl="0">
              <a:lnSpc>
                <a:spcPct val="136000"/>
              </a:lnSpc>
              <a:spcBef>
                <a:spcPts val="0"/>
              </a:spcBef>
              <a:spcAft>
                <a:spcPts val="0"/>
              </a:spcAft>
              <a:buNone/>
            </a:pPr>
            <a:endParaRPr sz="1350">
              <a:latin typeface="Inter"/>
              <a:ea typeface="Inter"/>
              <a:cs typeface="Inter"/>
              <a:sym typeface="Inte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8"/>
        <p:cNvGrpSpPr/>
        <p:nvPr/>
      </p:nvGrpSpPr>
      <p:grpSpPr>
        <a:xfrm>
          <a:off x="0" y="0"/>
          <a:ext cx="0" cy="0"/>
          <a:chOff x="0" y="0"/>
          <a:chExt cx="0" cy="0"/>
        </a:xfrm>
      </p:grpSpPr>
      <p:sp>
        <p:nvSpPr>
          <p:cNvPr id="579" name="Google Shape;579;p7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8"/>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80" name="Google Shape;580;p78"/>
          <p:cNvSpPr/>
          <p:nvPr/>
        </p:nvSpPr>
        <p:spPr>
          <a:xfrm>
            <a:off x="609575" y="1404750"/>
            <a:ext cx="7636500" cy="11670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0"/>
              </a:spcAft>
              <a:buNone/>
            </a:pPr>
            <a:r>
              <a:rPr lang="en" sz="1800">
                <a:solidFill>
                  <a:schemeClr val="dk1"/>
                </a:solidFill>
                <a:latin typeface="Inter"/>
                <a:ea typeface="Inter"/>
                <a:cs typeface="Inter"/>
                <a:sym typeface="Inter"/>
              </a:rPr>
              <a:t>What digital services have you used?</a:t>
            </a:r>
            <a:endParaRPr sz="1800">
              <a:latin typeface="Inter"/>
              <a:ea typeface="Inter"/>
              <a:cs typeface="Inter"/>
              <a:sym typeface="Inter"/>
            </a:endParaRPr>
          </a:p>
        </p:txBody>
      </p:sp>
      <p:pic>
        <p:nvPicPr>
          <p:cNvPr id="582" name="Google Shape;582;p78"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1631"/>
        <p:cNvGrpSpPr/>
        <p:nvPr/>
      </p:nvGrpSpPr>
      <p:grpSpPr>
        <a:xfrm>
          <a:off x="0" y="0"/>
          <a:ext cx="0" cy="0"/>
          <a:chOff x="0" y="0"/>
          <a:chExt cx="0" cy="0"/>
        </a:xfrm>
      </p:grpSpPr>
      <p:sp>
        <p:nvSpPr>
          <p:cNvPr id="1633" name="Google Shape;1633;p208"/>
          <p:cNvSpPr txBox="1">
            <a:spLocks noGrp="1"/>
          </p:cNvSpPr>
          <p:nvPr>
            <p:ph type="title"/>
          </p:nvPr>
        </p:nvSpPr>
        <p:spPr>
          <a:xfrm>
            <a:off x="557950" y="211075"/>
            <a:ext cx="7642800" cy="4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dk1"/>
                </a:solidFill>
                <a:latin typeface="Inter"/>
                <a:ea typeface="Inter"/>
                <a:cs typeface="Inter"/>
                <a:sym typeface="Inter"/>
              </a:rPr>
              <a:t>Open Source Doesn’t Mean Free</a:t>
            </a:r>
            <a:endParaRPr sz="2200">
              <a:solidFill>
                <a:schemeClr val="dk1"/>
              </a:solidFill>
              <a:latin typeface="Inter"/>
              <a:ea typeface="Inter"/>
              <a:cs typeface="Inter"/>
              <a:sym typeface="Inter"/>
            </a:endParaRPr>
          </a:p>
        </p:txBody>
      </p:sp>
      <p:sp>
        <p:nvSpPr>
          <p:cNvPr id="1632" name="Google Shape;1632;p208" descr="Cost considerations for open source software"/>
          <p:cNvSpPr/>
          <p:nvPr/>
        </p:nvSpPr>
        <p:spPr>
          <a:xfrm>
            <a:off x="3214041" y="1283089"/>
            <a:ext cx="2708700" cy="2708700"/>
          </a:xfrm>
          <a:prstGeom prst="ellipse">
            <a:avLst/>
          </a:prstGeom>
          <a:noFill/>
          <a:ln w="19050" cap="flat" cmpd="sng">
            <a:solidFill>
              <a:srgbClr val="097C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2F43"/>
                </a:solidFill>
                <a:latin typeface="Helvetica Neue"/>
                <a:ea typeface="Helvetica Neue"/>
                <a:cs typeface="Helvetica Neue"/>
                <a:sym typeface="Helvetica Neue"/>
              </a:rPr>
              <a:t>COST CONSIDERATIONS</a:t>
            </a:r>
            <a:endParaRPr b="1">
              <a:solidFill>
                <a:srgbClr val="002F43"/>
              </a:solidFill>
              <a:latin typeface="Helvetica Neue"/>
              <a:ea typeface="Helvetica Neue"/>
              <a:cs typeface="Helvetica Neue"/>
              <a:sym typeface="Helvetica Neue"/>
            </a:endParaRPr>
          </a:p>
        </p:txBody>
      </p:sp>
      <p:sp>
        <p:nvSpPr>
          <p:cNvPr id="1635" name="Google Shape;1635;p208">
            <a:extLst>
              <a:ext uri="{C183D7F6-B498-43B3-948B-1728B52AA6E4}">
                <adec:decorative xmlns:adec="http://schemas.microsoft.com/office/drawing/2017/decorative" val="1"/>
              </a:ext>
            </a:extLst>
          </p:cNvPr>
          <p:cNvSpPr/>
          <p:nvPr/>
        </p:nvSpPr>
        <p:spPr>
          <a:xfrm>
            <a:off x="4708973" y="955463"/>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08">
            <a:extLst>
              <a:ext uri="{C183D7F6-B498-43B3-948B-1728B52AA6E4}">
                <adec:decorative xmlns:adec="http://schemas.microsoft.com/office/drawing/2017/decorative" val="1"/>
              </a:ext>
            </a:extLst>
          </p:cNvPr>
          <p:cNvSpPr/>
          <p:nvPr/>
        </p:nvSpPr>
        <p:spPr>
          <a:xfrm>
            <a:off x="4708973" y="3275061"/>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08">
            <a:extLst>
              <a:ext uri="{C183D7F6-B498-43B3-948B-1728B52AA6E4}">
                <adec:decorative xmlns:adec="http://schemas.microsoft.com/office/drawing/2017/decorative" val="1"/>
              </a:ext>
            </a:extLst>
          </p:cNvPr>
          <p:cNvSpPr/>
          <p:nvPr/>
        </p:nvSpPr>
        <p:spPr>
          <a:xfrm>
            <a:off x="3395543" y="3275061"/>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08">
            <a:extLst>
              <a:ext uri="{C183D7F6-B498-43B3-948B-1728B52AA6E4}">
                <adec:decorative xmlns:adec="http://schemas.microsoft.com/office/drawing/2017/decorative" val="1"/>
              </a:ext>
            </a:extLst>
          </p:cNvPr>
          <p:cNvSpPr/>
          <p:nvPr/>
        </p:nvSpPr>
        <p:spPr>
          <a:xfrm>
            <a:off x="5392286" y="2115238"/>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08">
            <a:extLst>
              <a:ext uri="{C183D7F6-B498-43B3-948B-1728B52AA6E4}">
                <adec:decorative xmlns:adec="http://schemas.microsoft.com/office/drawing/2017/decorative" val="1"/>
              </a:ext>
            </a:extLst>
          </p:cNvPr>
          <p:cNvSpPr/>
          <p:nvPr/>
        </p:nvSpPr>
        <p:spPr>
          <a:xfrm>
            <a:off x="2719911" y="2115238"/>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08">
            <a:extLst>
              <a:ext uri="{C183D7F6-B498-43B3-948B-1728B52AA6E4}">
                <adec:decorative xmlns:adec="http://schemas.microsoft.com/office/drawing/2017/decorative" val="1"/>
              </a:ext>
            </a:extLst>
          </p:cNvPr>
          <p:cNvSpPr/>
          <p:nvPr/>
        </p:nvSpPr>
        <p:spPr>
          <a:xfrm>
            <a:off x="3395543" y="955463"/>
            <a:ext cx="1021500" cy="1021500"/>
          </a:xfrm>
          <a:prstGeom prst="ellipse">
            <a:avLst/>
          </a:prstGeom>
          <a:solidFill>
            <a:srgbClr val="FFF7F6"/>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08"/>
          <p:cNvSpPr txBox="1"/>
          <p:nvPr/>
        </p:nvSpPr>
        <p:spPr>
          <a:xfrm>
            <a:off x="848731" y="1113424"/>
            <a:ext cx="2473200" cy="660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solidFill>
                  <a:srgbClr val="002F43"/>
                </a:solidFill>
                <a:latin typeface="Lato"/>
                <a:ea typeface="Lato"/>
                <a:cs typeface="Lato"/>
                <a:sym typeface="Lato"/>
              </a:rPr>
              <a:t>Budget</a:t>
            </a:r>
            <a:endParaRPr sz="1100" b="1">
              <a:solidFill>
                <a:srgbClr val="002F43"/>
              </a:solidFill>
              <a:latin typeface="Lato"/>
              <a:ea typeface="Lato"/>
              <a:cs typeface="Lato"/>
              <a:sym typeface="Lato"/>
            </a:endParaRPr>
          </a:p>
          <a:p>
            <a:pPr marL="0" lvl="0" indent="0" algn="r" rtl="0">
              <a:spcBef>
                <a:spcPts val="0"/>
              </a:spcBef>
              <a:spcAft>
                <a:spcPts val="0"/>
              </a:spcAft>
              <a:buNone/>
            </a:pPr>
            <a:r>
              <a:rPr lang="en" sz="1200">
                <a:solidFill>
                  <a:srgbClr val="002F43"/>
                </a:solidFill>
                <a:latin typeface="Lato"/>
                <a:ea typeface="Lato"/>
                <a:cs typeface="Lato"/>
                <a:sym typeface="Lato"/>
              </a:rPr>
              <a:t>What are ALL the costs associated with making the software work?</a:t>
            </a:r>
            <a:endParaRPr sz="1100">
              <a:solidFill>
                <a:srgbClr val="002F43"/>
              </a:solidFill>
              <a:latin typeface="Lato"/>
              <a:ea typeface="Lato"/>
              <a:cs typeface="Lato"/>
              <a:sym typeface="Lato"/>
            </a:endParaRPr>
          </a:p>
        </p:txBody>
      </p:sp>
      <p:sp>
        <p:nvSpPr>
          <p:cNvPr id="1651" name="Google Shape;1651;p208" descr="Recurring costs"/>
          <p:cNvSpPr txBox="1"/>
          <p:nvPr/>
        </p:nvSpPr>
        <p:spPr>
          <a:xfrm>
            <a:off x="3336405" y="1269403"/>
            <a:ext cx="11400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Recurring Costs</a:t>
            </a:r>
            <a:endParaRPr sz="1200" b="1">
              <a:solidFill>
                <a:srgbClr val="DB1B3B"/>
              </a:solidFill>
              <a:latin typeface="Lato"/>
              <a:ea typeface="Lato"/>
              <a:cs typeface="Lato"/>
              <a:sym typeface="Lato"/>
            </a:endParaRPr>
          </a:p>
        </p:txBody>
      </p:sp>
      <p:sp>
        <p:nvSpPr>
          <p:cNvPr id="1646" name="Google Shape;1646;p208" descr="Initial price"/>
          <p:cNvSpPr txBox="1"/>
          <p:nvPr/>
        </p:nvSpPr>
        <p:spPr>
          <a:xfrm>
            <a:off x="4649837" y="1269403"/>
            <a:ext cx="11400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Initial Price</a:t>
            </a:r>
            <a:endParaRPr sz="1200" b="1">
              <a:solidFill>
                <a:srgbClr val="DB1B3B"/>
              </a:solidFill>
              <a:latin typeface="Lato"/>
              <a:ea typeface="Lato"/>
              <a:cs typeface="Lato"/>
              <a:sym typeface="Lato"/>
            </a:endParaRPr>
          </a:p>
        </p:txBody>
      </p:sp>
      <p:sp>
        <p:nvSpPr>
          <p:cNvPr id="1640" name="Google Shape;1640;p208"/>
          <p:cNvSpPr txBox="1"/>
          <p:nvPr/>
        </p:nvSpPr>
        <p:spPr>
          <a:xfrm>
            <a:off x="5800446" y="1101392"/>
            <a:ext cx="2473200" cy="66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b="1">
                <a:solidFill>
                  <a:srgbClr val="002F43"/>
                </a:solidFill>
                <a:latin typeface="Lato"/>
                <a:ea typeface="Lato"/>
                <a:cs typeface="Lato"/>
                <a:sym typeface="Lato"/>
              </a:rPr>
              <a:t>Low Startup Costs</a:t>
            </a:r>
            <a:endParaRPr sz="1100" b="1">
              <a:solidFill>
                <a:srgbClr val="002F43"/>
              </a:solidFill>
              <a:latin typeface="Lato"/>
              <a:ea typeface="Lato"/>
              <a:cs typeface="Lato"/>
              <a:sym typeface="Lato"/>
            </a:endParaRPr>
          </a:p>
          <a:p>
            <a:pPr marL="0" lvl="0" indent="0" algn="l" rtl="0">
              <a:spcBef>
                <a:spcPts val="0"/>
              </a:spcBef>
              <a:spcAft>
                <a:spcPts val="0"/>
              </a:spcAft>
              <a:buNone/>
            </a:pPr>
            <a:r>
              <a:rPr lang="en" sz="1200">
                <a:solidFill>
                  <a:srgbClr val="002F43"/>
                </a:solidFill>
                <a:latin typeface="Lato"/>
                <a:ea typeface="Lato"/>
                <a:cs typeface="Lato"/>
                <a:sym typeface="Lato"/>
              </a:rPr>
              <a:t>Free download or sign-up </a:t>
            </a:r>
            <a:endParaRPr sz="1200">
              <a:solidFill>
                <a:srgbClr val="002F43"/>
              </a:solidFill>
              <a:latin typeface="Lato"/>
              <a:ea typeface="Lato"/>
              <a:cs typeface="Lato"/>
              <a:sym typeface="Lato"/>
            </a:endParaRPr>
          </a:p>
        </p:txBody>
      </p:sp>
      <p:sp>
        <p:nvSpPr>
          <p:cNvPr id="1647" name="Google Shape;1647;p208" descr="Evaluation"/>
          <p:cNvSpPr txBox="1"/>
          <p:nvPr/>
        </p:nvSpPr>
        <p:spPr>
          <a:xfrm>
            <a:off x="5248939" y="2444568"/>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Evaluation</a:t>
            </a:r>
            <a:endParaRPr sz="1200" b="1">
              <a:solidFill>
                <a:srgbClr val="DB1B3B"/>
              </a:solidFill>
              <a:latin typeface="Lato"/>
              <a:ea typeface="Lato"/>
              <a:cs typeface="Lato"/>
              <a:sym typeface="Lato"/>
            </a:endParaRPr>
          </a:p>
        </p:txBody>
      </p:sp>
      <p:sp>
        <p:nvSpPr>
          <p:cNvPr id="1641" name="Google Shape;1641;p208"/>
          <p:cNvSpPr txBox="1"/>
          <p:nvPr/>
        </p:nvSpPr>
        <p:spPr>
          <a:xfrm>
            <a:off x="6483762" y="2284223"/>
            <a:ext cx="2150700" cy="66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b="1">
                <a:solidFill>
                  <a:srgbClr val="002F43"/>
                </a:solidFill>
                <a:latin typeface="Lato"/>
                <a:ea typeface="Lato"/>
                <a:cs typeface="Lato"/>
                <a:sym typeface="Lato"/>
              </a:rPr>
              <a:t>Decisions</a:t>
            </a:r>
            <a:endParaRPr sz="1100" b="1">
              <a:solidFill>
                <a:srgbClr val="002F43"/>
              </a:solidFill>
              <a:latin typeface="Lato"/>
              <a:ea typeface="Lato"/>
              <a:cs typeface="Lato"/>
              <a:sym typeface="Lato"/>
            </a:endParaRPr>
          </a:p>
          <a:p>
            <a:pPr marL="0" lvl="0" indent="0" algn="l" rtl="0">
              <a:spcBef>
                <a:spcPts val="0"/>
              </a:spcBef>
              <a:spcAft>
                <a:spcPts val="0"/>
              </a:spcAft>
              <a:buNone/>
            </a:pPr>
            <a:r>
              <a:rPr lang="en" sz="1200">
                <a:solidFill>
                  <a:srgbClr val="002F43"/>
                </a:solidFill>
                <a:latin typeface="Lato"/>
                <a:ea typeface="Lato"/>
                <a:cs typeface="Lato"/>
                <a:sym typeface="Lato"/>
              </a:rPr>
              <a:t>How will the product be tested and evaluated?</a:t>
            </a:r>
            <a:endParaRPr sz="1200">
              <a:solidFill>
                <a:srgbClr val="002F43"/>
              </a:solidFill>
              <a:latin typeface="Lato"/>
              <a:ea typeface="Lato"/>
              <a:cs typeface="Lato"/>
              <a:sym typeface="Lato"/>
            </a:endParaRPr>
          </a:p>
        </p:txBody>
      </p:sp>
      <p:sp>
        <p:nvSpPr>
          <p:cNvPr id="1648" name="Google Shape;1648;p208" descr="Installation"/>
          <p:cNvSpPr txBox="1"/>
          <p:nvPr/>
        </p:nvSpPr>
        <p:spPr>
          <a:xfrm>
            <a:off x="4565347" y="3627415"/>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Installation</a:t>
            </a:r>
            <a:endParaRPr sz="1200" b="1">
              <a:solidFill>
                <a:srgbClr val="DB1B3B"/>
              </a:solidFill>
              <a:latin typeface="Lato"/>
              <a:ea typeface="Lato"/>
              <a:cs typeface="Lato"/>
              <a:sym typeface="Lato"/>
            </a:endParaRPr>
          </a:p>
        </p:txBody>
      </p:sp>
      <p:sp>
        <p:nvSpPr>
          <p:cNvPr id="1642" name="Google Shape;1642;p208"/>
          <p:cNvSpPr txBox="1"/>
          <p:nvPr/>
        </p:nvSpPr>
        <p:spPr>
          <a:xfrm>
            <a:off x="5873346" y="3639449"/>
            <a:ext cx="2327400" cy="66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b="1">
                <a:solidFill>
                  <a:srgbClr val="002F43"/>
                </a:solidFill>
                <a:latin typeface="Lato"/>
                <a:ea typeface="Lato"/>
                <a:cs typeface="Lato"/>
                <a:sym typeface="Lato"/>
              </a:rPr>
              <a:t>Deployment</a:t>
            </a:r>
            <a:endParaRPr sz="1100" b="1">
              <a:solidFill>
                <a:srgbClr val="002F43"/>
              </a:solidFill>
              <a:latin typeface="Lato"/>
              <a:ea typeface="Lato"/>
              <a:cs typeface="Lato"/>
              <a:sym typeface="Lato"/>
            </a:endParaRPr>
          </a:p>
          <a:p>
            <a:pPr marL="0" lvl="0" indent="0" algn="l" rtl="0">
              <a:spcBef>
                <a:spcPts val="0"/>
              </a:spcBef>
              <a:spcAft>
                <a:spcPts val="0"/>
              </a:spcAft>
              <a:buNone/>
            </a:pPr>
            <a:r>
              <a:rPr lang="en" sz="1200">
                <a:solidFill>
                  <a:srgbClr val="002F43"/>
                </a:solidFill>
                <a:latin typeface="Lato"/>
                <a:ea typeface="Lato"/>
                <a:cs typeface="Lato"/>
                <a:sym typeface="Lato"/>
              </a:rPr>
              <a:t>How will the product get to the user base?</a:t>
            </a:r>
            <a:endParaRPr sz="1200">
              <a:solidFill>
                <a:srgbClr val="002F43"/>
              </a:solidFill>
              <a:latin typeface="Lato"/>
              <a:ea typeface="Lato"/>
              <a:cs typeface="Lato"/>
              <a:sym typeface="Lato"/>
            </a:endParaRPr>
          </a:p>
        </p:txBody>
      </p:sp>
      <p:sp>
        <p:nvSpPr>
          <p:cNvPr id="1645" name="Google Shape;1645;p208"/>
          <p:cNvSpPr txBox="1"/>
          <p:nvPr/>
        </p:nvSpPr>
        <p:spPr>
          <a:xfrm>
            <a:off x="848719" y="3627937"/>
            <a:ext cx="2327400" cy="660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solidFill>
                  <a:srgbClr val="002F43"/>
                </a:solidFill>
                <a:latin typeface="Lato"/>
                <a:ea typeface="Lato"/>
                <a:cs typeface="Lato"/>
                <a:sym typeface="Lato"/>
              </a:rPr>
              <a:t>Considerations</a:t>
            </a:r>
            <a:endParaRPr sz="1100" b="1">
              <a:solidFill>
                <a:srgbClr val="002F43"/>
              </a:solidFill>
              <a:latin typeface="Lato"/>
              <a:ea typeface="Lato"/>
              <a:cs typeface="Lato"/>
              <a:sym typeface="Lato"/>
            </a:endParaRPr>
          </a:p>
          <a:p>
            <a:pPr marL="0" lvl="0" indent="0" algn="r" rtl="0">
              <a:spcBef>
                <a:spcPts val="0"/>
              </a:spcBef>
              <a:spcAft>
                <a:spcPts val="0"/>
              </a:spcAft>
              <a:buNone/>
            </a:pPr>
            <a:r>
              <a:rPr lang="en" sz="1100">
                <a:solidFill>
                  <a:srgbClr val="002F43"/>
                </a:solidFill>
                <a:latin typeface="Lato"/>
                <a:ea typeface="Lato"/>
                <a:cs typeface="Lato"/>
                <a:sym typeface="Lato"/>
              </a:rPr>
              <a:t>How will data be stored, protected or validated?</a:t>
            </a:r>
            <a:endParaRPr sz="1100">
              <a:solidFill>
                <a:srgbClr val="002F43"/>
              </a:solidFill>
              <a:latin typeface="Lato"/>
              <a:ea typeface="Lato"/>
              <a:cs typeface="Lato"/>
              <a:sym typeface="Lato"/>
            </a:endParaRPr>
          </a:p>
        </p:txBody>
      </p:sp>
      <p:sp>
        <p:nvSpPr>
          <p:cNvPr id="1649" name="Google Shape;1649;p208" descr="Data management"/>
          <p:cNvSpPr txBox="1"/>
          <p:nvPr/>
        </p:nvSpPr>
        <p:spPr>
          <a:xfrm>
            <a:off x="3228874" y="3627415"/>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Data Management</a:t>
            </a:r>
            <a:endParaRPr sz="1200" b="1">
              <a:solidFill>
                <a:srgbClr val="DB1B3B"/>
              </a:solidFill>
              <a:latin typeface="Lato"/>
              <a:ea typeface="Lato"/>
              <a:cs typeface="Lato"/>
              <a:sym typeface="Lato"/>
            </a:endParaRPr>
          </a:p>
        </p:txBody>
      </p:sp>
      <p:sp>
        <p:nvSpPr>
          <p:cNvPr id="1644" name="Google Shape;1644;p208"/>
          <p:cNvSpPr txBox="1"/>
          <p:nvPr/>
        </p:nvSpPr>
        <p:spPr>
          <a:xfrm>
            <a:off x="517525" y="2261181"/>
            <a:ext cx="2150700" cy="660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solidFill>
                  <a:srgbClr val="002F43"/>
                </a:solidFill>
                <a:latin typeface="Lato"/>
                <a:ea typeface="Lato"/>
                <a:cs typeface="Lato"/>
                <a:sym typeface="Lato"/>
              </a:rPr>
              <a:t>Teaching</a:t>
            </a:r>
            <a:endParaRPr sz="1100" b="1">
              <a:solidFill>
                <a:srgbClr val="002F43"/>
              </a:solidFill>
              <a:latin typeface="Lato"/>
              <a:ea typeface="Lato"/>
              <a:cs typeface="Lato"/>
              <a:sym typeface="Lato"/>
            </a:endParaRPr>
          </a:p>
          <a:p>
            <a:pPr marL="0" lvl="0" indent="0" algn="r" rtl="0">
              <a:spcBef>
                <a:spcPts val="0"/>
              </a:spcBef>
              <a:spcAft>
                <a:spcPts val="0"/>
              </a:spcAft>
              <a:buNone/>
            </a:pPr>
            <a:r>
              <a:rPr lang="en" sz="1200">
                <a:solidFill>
                  <a:srgbClr val="002F43"/>
                </a:solidFill>
                <a:latin typeface="Lato"/>
                <a:ea typeface="Lato"/>
                <a:cs typeface="Lato"/>
                <a:sym typeface="Lato"/>
              </a:rPr>
              <a:t>How will users/admins get initial and ongoing training?</a:t>
            </a:r>
            <a:endParaRPr sz="1200">
              <a:solidFill>
                <a:srgbClr val="002F43"/>
              </a:solidFill>
              <a:latin typeface="Lato"/>
              <a:ea typeface="Lato"/>
              <a:cs typeface="Lato"/>
              <a:sym typeface="Lato"/>
            </a:endParaRPr>
          </a:p>
        </p:txBody>
      </p:sp>
      <p:sp>
        <p:nvSpPr>
          <p:cNvPr id="1650" name="Google Shape;1650;p208" descr="Training"/>
          <p:cNvSpPr txBox="1"/>
          <p:nvPr/>
        </p:nvSpPr>
        <p:spPr>
          <a:xfrm>
            <a:off x="2568321" y="2444568"/>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B1B3B"/>
                </a:solidFill>
                <a:latin typeface="Lato"/>
                <a:ea typeface="Lato"/>
                <a:cs typeface="Lato"/>
                <a:sym typeface="Lato"/>
              </a:rPr>
              <a:t>Training</a:t>
            </a:r>
            <a:endParaRPr sz="1200" b="1">
              <a:solidFill>
                <a:srgbClr val="DB1B3B"/>
              </a:solidFill>
              <a:latin typeface="Lato"/>
              <a:ea typeface="Lato"/>
              <a:cs typeface="Lato"/>
              <a:sym typeface="Lato"/>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1656"/>
        <p:cNvGrpSpPr/>
        <p:nvPr/>
      </p:nvGrpSpPr>
      <p:grpSpPr>
        <a:xfrm>
          <a:off x="0" y="0"/>
          <a:ext cx="0" cy="0"/>
          <a:chOff x="0" y="0"/>
          <a:chExt cx="0" cy="0"/>
        </a:xfrm>
      </p:grpSpPr>
      <p:sp>
        <p:nvSpPr>
          <p:cNvPr id="1657" name="Google Shape;1657;p20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0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How to Procure OSS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graphicFrame>
        <p:nvGraphicFramePr>
          <p:cNvPr id="1659" name="Google Shape;1659;p209"/>
          <p:cNvGraphicFramePr/>
          <p:nvPr>
            <p:extLst>
              <p:ext uri="{D42A27DB-BD31-4B8C-83A1-F6EECF244321}">
                <p14:modId xmlns:p14="http://schemas.microsoft.com/office/powerpoint/2010/main" val="950931399"/>
              </p:ext>
            </p:extLst>
          </p:nvPr>
        </p:nvGraphicFramePr>
        <p:xfrm>
          <a:off x="609600" y="1204425"/>
          <a:ext cx="8162600" cy="3527778"/>
        </p:xfrm>
        <a:graphic>
          <a:graphicData uri="http://schemas.openxmlformats.org/drawingml/2006/table">
            <a:tbl>
              <a:tblPr firstRow="1">
                <a:noFill/>
              </a:tblPr>
              <a:tblGrid>
                <a:gridCol w="2222375">
                  <a:extLst>
                    <a:ext uri="{9D8B030D-6E8A-4147-A177-3AD203B41FA5}">
                      <a16:colId xmlns:a16="http://schemas.microsoft.com/office/drawing/2014/main" val="20000"/>
                    </a:ext>
                  </a:extLst>
                </a:gridCol>
                <a:gridCol w="594022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a:latin typeface="Inter"/>
                          <a:ea typeface="Inter"/>
                          <a:cs typeface="Inter"/>
                          <a:sym typeface="Inter"/>
                        </a:rPr>
                        <a:t>Phase</a:t>
                      </a:r>
                      <a:endParaRPr>
                        <a:latin typeface="Inter"/>
                        <a:ea typeface="Inter"/>
                        <a:cs typeface="Inter"/>
                        <a:sym typeface="Inter"/>
                      </a:endParaRPr>
                    </a:p>
                  </a:txBody>
                  <a:tcPr marL="91425" marR="91425" marT="91425" marB="91425">
                    <a:lnB w="12700" cap="flat" cmpd="sng">
                      <a:solidFill>
                        <a:srgbClr val="000000"/>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a:latin typeface="Inter"/>
                          <a:ea typeface="Inter"/>
                          <a:cs typeface="Inter"/>
                          <a:sym typeface="Inter"/>
                        </a:rPr>
                        <a:t>Procurement Considerations</a:t>
                      </a:r>
                      <a:endParaRPr>
                        <a:latin typeface="Inter"/>
                        <a:ea typeface="Inter"/>
                        <a:cs typeface="Inter"/>
                        <a:sym typeface="Inter"/>
                      </a:endParaRPr>
                    </a:p>
                  </a:txBody>
                  <a:tcPr marL="91425" marR="91425" marT="91425" marB="91425">
                    <a:lnB w="12700" cap="flat" cmpd="sng">
                      <a:solidFill>
                        <a:srgbClr val="000000"/>
                      </a:solidFill>
                      <a:prstDash val="solid"/>
                      <a:round/>
                      <a:headEnd type="none" w="sm" len="sm"/>
                      <a:tailEnd type="none" w="sm" len="sm"/>
                    </a:lnB>
                    <a:solidFill>
                      <a:srgbClr val="EFEFEF"/>
                    </a:solidFill>
                  </a:tcPr>
                </a:tc>
                <a:extLst>
                  <a:ext uri="{0D108BD9-81ED-4DB2-BD59-A6C34878D82A}">
                    <a16:rowId xmlns:a16="http://schemas.microsoft.com/office/drawing/2014/main" val="10000"/>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Market Research</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Explore OSS solutions and evaluate the health of their communities and licensing models.</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Solicitation</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Avoid overly prescriptive requirements that might exclude OSS. Instead, allow for OSS solutions where viable and include specific evaluation criteria to assess their sustainability and support model.</a:t>
                      </a:r>
                      <a:endParaRPr>
                        <a:solidFill>
                          <a:srgbClr val="1B1B1B"/>
                        </a:solidFill>
                        <a:latin typeface="Inter"/>
                        <a:ea typeface="Inter"/>
                        <a:cs typeface="Inter"/>
                        <a:sym typeface="Inter"/>
                      </a:endParaRPr>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Proposal Review</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Check the vendor's implementation plan to ensure that all software licenses are compatible with your agency's needs. Confirm they contribute to the open-source community and are not simply users.</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Post-Award Oversight</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Continuously track software maintenance and compliance. If a product with an OSS license was selected, ensure that the software will remain OSS beyond the length of the contract. </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21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1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Takeaways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666" name="Google Shape;1666;p210"/>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OSS is everywhere—modern digital services rely on it.</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Federal policy supports OSS adoption.</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Security can be a strength, not a weakness.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“Free” does not mean “no cost.”</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Thoughtful procurement avoids lock-in and maximizes benefits.</a:t>
            </a:r>
            <a:endParaRPr sz="1350">
              <a:latin typeface="Inter"/>
              <a:ea typeface="Inter"/>
              <a:cs typeface="Inter"/>
              <a:sym typeface="Inter"/>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108">
            <a:extLst>
              <a:ext uri="{C183D7F6-B498-43B3-948B-1728B52AA6E4}">
                <adec:decorative xmlns:adec="http://schemas.microsoft.com/office/drawing/2017/decorative" val="1"/>
              </a:ext>
            </a:extLst>
          </p:cNvPr>
          <p:cNvSpPr/>
          <p:nvPr/>
        </p:nvSpPr>
        <p:spPr>
          <a:xfrm>
            <a:off x="609600" y="2124075"/>
            <a:ext cx="5715000" cy="9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08"/>
          <p:cNvSpPr>
            <a:spLocks noGrp="1"/>
          </p:cNvSpPr>
          <p:nvPr>
            <p:ph type="title" idx="4294967295"/>
          </p:nvPr>
        </p:nvSpPr>
        <p:spPr>
          <a:xfrm>
            <a:off x="609600" y="2124075"/>
            <a:ext cx="61722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3600" b="1" i="0" u="none" strike="noStrike" kern="0" cap="none" spc="0" normalizeH="0" baseline="0" noProof="0">
                <a:ln>
                  <a:noFill/>
                </a:ln>
                <a:solidFill>
                  <a:srgbClr val="000000"/>
                </a:solidFill>
                <a:effectLst/>
                <a:uLnTx/>
                <a:uFillTx/>
                <a:latin typeface="Inter"/>
                <a:ea typeface="Inter"/>
                <a:cs typeface="Inter"/>
                <a:sym typeface="Inter"/>
              </a:rPr>
              <a:t>Questions?</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108">
            <a:extLst>
              <a:ext uri="{C183D7F6-B498-43B3-948B-1728B52AA6E4}">
                <adec:decorative xmlns:adec="http://schemas.microsoft.com/office/drawing/2017/decorative" val="1"/>
              </a:ext>
            </a:extLst>
          </p:cNvPr>
          <p:cNvSpPr/>
          <p:nvPr/>
        </p:nvSpPr>
        <p:spPr>
          <a:xfrm>
            <a:off x="609600" y="2124075"/>
            <a:ext cx="5715000" cy="9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08"/>
          <p:cNvSpPr>
            <a:spLocks noGrp="1"/>
          </p:cNvSpPr>
          <p:nvPr>
            <p:ph type="title" idx="4294967295"/>
          </p:nvPr>
        </p:nvSpPr>
        <p:spPr>
          <a:xfrm>
            <a:off x="609600" y="2124075"/>
            <a:ext cx="61722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3600" b="1" i="0" u="none" strike="noStrike" kern="0" cap="none" spc="0" normalizeH="0" baseline="0" noProof="0">
                <a:ln>
                  <a:noFill/>
                </a:ln>
                <a:solidFill>
                  <a:srgbClr val="000000"/>
                </a:solidFill>
                <a:effectLst/>
                <a:uLnTx/>
                <a:uFillTx/>
                <a:latin typeface="Inter"/>
                <a:ea typeface="Inter"/>
                <a:cs typeface="Inter"/>
                <a:sym typeface="Inter"/>
              </a:rPr>
              <a:t>Thank you</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35" name="Google Shape;835;p108"/>
          <p:cNvSpPr/>
          <p:nvPr/>
        </p:nvSpPr>
        <p:spPr>
          <a:xfrm>
            <a:off x="609600" y="2786116"/>
            <a:ext cx="6172200" cy="1061400"/>
          </a:xfrm>
          <a:prstGeom prst="rect">
            <a:avLst/>
          </a:prstGeom>
          <a:noFill/>
          <a:ln>
            <a:noFill/>
          </a:ln>
        </p:spPr>
        <p:txBody>
          <a:bodyPr spcFirstLastPara="1" wrap="square" lIns="91425" tIns="45700" rIns="91425" bIns="45700" anchor="ctr" anchorCtr="0">
            <a:noAutofit/>
          </a:bodyPr>
          <a:lstStyle/>
          <a:p>
            <a:pPr marL="428625" lvl="0" indent="-285750" algn="l" rtl="0">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Contact information</a:t>
            </a:r>
            <a:endParaRPr sz="1600">
              <a:solidFill>
                <a:schemeClr val="dk1"/>
              </a:solidFill>
              <a:latin typeface="Inter"/>
              <a:ea typeface="Inter"/>
              <a:cs typeface="Inter"/>
              <a:sym typeface="Inter"/>
            </a:endParaRPr>
          </a:p>
          <a:p>
            <a:pPr marL="428625" lvl="0" indent="-285750" algn="l" rtl="0">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Feedback survey link (if available)</a:t>
            </a:r>
            <a:endParaRPr sz="1600">
              <a:latin typeface="Inter"/>
              <a:ea typeface="Inter"/>
              <a:cs typeface="Inter"/>
              <a:sym typeface="Inter"/>
            </a:endParaRPr>
          </a:p>
          <a:p>
            <a:pPr marL="0" marR="0" lvl="0" indent="0" algn="l" rtl="0">
              <a:lnSpc>
                <a:spcPct val="140000"/>
              </a:lnSpc>
              <a:spcBef>
                <a:spcPts val="1200"/>
              </a:spcBef>
              <a:spcAft>
                <a:spcPts val="0"/>
              </a:spcAft>
              <a:buClr>
                <a:srgbClr val="000000"/>
              </a:buClr>
              <a:buSzPts val="1350"/>
              <a:buFont typeface="Inter"/>
              <a:buNone/>
            </a:pPr>
            <a:endParaRPr sz="1350">
              <a:latin typeface="Inter"/>
              <a:ea typeface="Inter"/>
              <a:cs typeface="Inter"/>
              <a:sym typeface="Inte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87"/>
        <p:cNvGrpSpPr/>
        <p:nvPr/>
      </p:nvGrpSpPr>
      <p:grpSpPr>
        <a:xfrm>
          <a:off x="0" y="0"/>
          <a:ext cx="0" cy="0"/>
          <a:chOff x="0" y="0"/>
          <a:chExt cx="0" cy="0"/>
        </a:xfrm>
      </p:grpSpPr>
      <p:sp>
        <p:nvSpPr>
          <p:cNvPr id="588" name="Google Shape;588;p79"/>
          <p:cNvSpPr>
            <a:spLocks noGrp="1"/>
          </p:cNvSpPr>
          <p:nvPr>
            <p:ph type="title" idx="4294967295"/>
          </p:nvPr>
        </p:nvSpPr>
        <p:spPr>
          <a:xfrm>
            <a:off x="609600" y="2300300"/>
            <a:ext cx="70920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Who’s Who: A Starting List</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93"/>
        <p:cNvGrpSpPr/>
        <p:nvPr/>
      </p:nvGrpSpPr>
      <p:grpSpPr>
        <a:xfrm>
          <a:off x="0" y="0"/>
          <a:ext cx="0" cy="0"/>
          <a:chOff x="0" y="0"/>
          <a:chExt cx="0" cy="0"/>
        </a:xfrm>
      </p:grpSpPr>
      <p:sp>
        <p:nvSpPr>
          <p:cNvPr id="594" name="Google Shape;594;p8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80"/>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Who’s Who in Digital Services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95" name="Google Shape;595;p80"/>
          <p:cNvSpPr/>
          <p:nvPr/>
        </p:nvSpPr>
        <p:spPr>
          <a:xfrm>
            <a:off x="609600" y="1295400"/>
            <a:ext cx="7636500" cy="26181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Government entities (e.g., GSA, USDS, CMS DS, CDAO)</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Non-government partners (Code for America, USDR)</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Thought leaders (</a:t>
            </a:r>
            <a:r>
              <a:rPr lang="en" sz="1600" err="1">
                <a:latin typeface="Inter"/>
                <a:ea typeface="Inter"/>
                <a:cs typeface="Inter"/>
                <a:sym typeface="Inter"/>
              </a:rPr>
              <a:t>Pahlka</a:t>
            </a:r>
            <a:r>
              <a:rPr lang="en" sz="1600">
                <a:latin typeface="Inter"/>
                <a:ea typeface="Inter"/>
                <a:cs typeface="Inter"/>
                <a:sym typeface="Inter"/>
              </a:rPr>
              <a:t>, Meyer, Walker, etc.)</a:t>
            </a:r>
            <a:endParaRPr sz="1600">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8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2"/>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07" name="Google Shape;607;p82"/>
          <p:cNvSpPr/>
          <p:nvPr/>
        </p:nvSpPr>
        <p:spPr>
          <a:xfrm>
            <a:off x="609600" y="1466850"/>
            <a:ext cx="5521200" cy="2206325"/>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b="1">
                <a:latin typeface="Inter"/>
                <a:ea typeface="Inter"/>
                <a:cs typeface="Inter"/>
                <a:sym typeface="Inter"/>
              </a:rPr>
              <a:t>Purpose</a:t>
            </a:r>
            <a:r>
              <a:rPr lang="en" sz="1600">
                <a:latin typeface="Inter"/>
                <a:ea typeface="Inter"/>
                <a:cs typeface="Inter"/>
                <a:sym typeface="Inter"/>
              </a:rPr>
              <a:t>: Build awareness of digital service teams (DSTs) across government</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b="1">
                <a:latin typeface="Inter"/>
                <a:ea typeface="Inter"/>
                <a:cs typeface="Inter"/>
                <a:sym typeface="Inter"/>
              </a:rPr>
              <a:t>Focus</a:t>
            </a:r>
            <a:r>
              <a:rPr lang="en" sz="1600">
                <a:latin typeface="Inter"/>
                <a:ea typeface="Inter"/>
                <a:cs typeface="Inter"/>
                <a:sym typeface="Inter"/>
              </a:rPr>
              <a:t>: Missions, structures, projects, practices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b="1">
                <a:latin typeface="Inter"/>
                <a:ea typeface="Inter"/>
                <a:cs typeface="Inter"/>
                <a:sym typeface="Inter"/>
              </a:rPr>
              <a:t>Goal</a:t>
            </a:r>
            <a:r>
              <a:rPr lang="en" sz="1600">
                <a:latin typeface="Inter"/>
                <a:ea typeface="Inter"/>
                <a:cs typeface="Inter"/>
                <a:sym typeface="Inter"/>
              </a:rPr>
              <a:t>: Connect DSTs to acquisition work</a:t>
            </a:r>
            <a:endParaRPr sz="1600">
              <a:latin typeface="Inter"/>
              <a:ea typeface="Inter"/>
              <a:cs typeface="Inter"/>
              <a:sym typeface="Inter"/>
            </a:endParaRPr>
          </a:p>
        </p:txBody>
      </p:sp>
      <p:sp>
        <p:nvSpPr>
          <p:cNvPr id="610" name="Google Shape;610;p82"/>
          <p:cNvSpPr txBox="1"/>
          <p:nvPr/>
        </p:nvSpPr>
        <p:spPr>
          <a:xfrm>
            <a:off x="609600" y="3610601"/>
            <a:ext cx="4304400" cy="923299"/>
          </a:xfrm>
          <a:prstGeom prst="rect">
            <a:avLst/>
          </a:prstGeom>
          <a:noFill/>
          <a:ln>
            <a:noFill/>
          </a:ln>
        </p:spPr>
        <p:txBody>
          <a:bodyPr spcFirstLastPara="1" wrap="square" lIns="91425" tIns="91425" rIns="91425" bIns="91425" anchor="t" anchorCtr="0">
            <a:spAutoFit/>
          </a:bodyPr>
          <a:lstStyle/>
          <a:p>
            <a:pPr marL="425450" lvl="0" indent="-285750" algn="l" rtl="0">
              <a:spcBef>
                <a:spcPts val="0"/>
              </a:spcBef>
              <a:spcAft>
                <a:spcPts val="0"/>
              </a:spcAft>
              <a:buSzPts val="1400"/>
              <a:buFont typeface="Arial" panose="020B0604020202020204" pitchFamily="34" charset="0"/>
              <a:buChar char="•"/>
            </a:pPr>
            <a:r>
              <a:rPr lang="en" sz="1600"/>
              <a:t>Breakout exploration – 20 min</a:t>
            </a:r>
            <a:endParaRPr sz="1600"/>
          </a:p>
          <a:p>
            <a:pPr marL="425450" lvl="0" indent="-285750" algn="l" rtl="0">
              <a:spcBef>
                <a:spcPts val="0"/>
              </a:spcBef>
              <a:spcAft>
                <a:spcPts val="0"/>
              </a:spcAft>
              <a:buSzPts val="1400"/>
              <a:buFont typeface="Arial" panose="020B0604020202020204" pitchFamily="34" charset="0"/>
              <a:buChar char="•"/>
            </a:pPr>
            <a:r>
              <a:rPr lang="en" sz="1600"/>
              <a:t>Group report-out – 20 min</a:t>
            </a:r>
            <a:endParaRPr sz="1600"/>
          </a:p>
          <a:p>
            <a:pPr marL="425450" lvl="0" indent="-285750" algn="l" rtl="0">
              <a:spcBef>
                <a:spcPts val="0"/>
              </a:spcBef>
              <a:spcAft>
                <a:spcPts val="0"/>
              </a:spcAft>
              <a:buSzPts val="1400"/>
              <a:buFont typeface="Arial" panose="020B0604020202020204" pitchFamily="34" charset="0"/>
              <a:buChar char="•"/>
            </a:pPr>
            <a:r>
              <a:rPr lang="en" sz="1600"/>
              <a:t>Large-group debrief – 10 min</a:t>
            </a:r>
            <a:endParaRPr sz="1600"/>
          </a:p>
        </p:txBody>
      </p:sp>
      <p:pic>
        <p:nvPicPr>
          <p:cNvPr id="609" name="Google Shape;609;p82"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8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83"/>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pic>
        <p:nvPicPr>
          <p:cNvPr id="619" name="Google Shape;619;p83" descr="Government Digital Service Team Tracker"/>
          <p:cNvPicPr preferRelativeResize="0"/>
          <p:nvPr/>
        </p:nvPicPr>
        <p:blipFill>
          <a:blip r:embed="rId3">
            <a:alphaModFix/>
          </a:blip>
          <a:stretch>
            <a:fillRect/>
          </a:stretch>
        </p:blipFill>
        <p:spPr>
          <a:xfrm>
            <a:off x="491529" y="1424775"/>
            <a:ext cx="5224598" cy="2941450"/>
          </a:xfrm>
          <a:prstGeom prst="rect">
            <a:avLst/>
          </a:prstGeom>
          <a:noFill/>
          <a:ln>
            <a:noFill/>
          </a:ln>
        </p:spPr>
      </p:pic>
      <p:pic>
        <p:nvPicPr>
          <p:cNvPr id="618" name="Google Shape;618;p83" descr="Group activity icon"/>
          <p:cNvPicPr preferRelativeResize="0"/>
          <p:nvPr/>
        </p:nvPicPr>
        <p:blipFill>
          <a:blip r:embed="rId4">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72"/>
        <p:cNvGrpSpPr/>
        <p:nvPr/>
      </p:nvGrpSpPr>
      <p:grpSpPr>
        <a:xfrm>
          <a:off x="0" y="0"/>
          <a:ext cx="0" cy="0"/>
          <a:chOff x="0" y="0"/>
          <a:chExt cx="0" cy="0"/>
        </a:xfrm>
      </p:grpSpPr>
      <p:sp>
        <p:nvSpPr>
          <p:cNvPr id="473" name="Google Shape;473;p65">
            <a:extLst>
              <a:ext uri="{C183D7F6-B498-43B3-948B-1728B52AA6E4}">
                <adec:decorative xmlns:adec="http://schemas.microsoft.com/office/drawing/2017/decorative" val="1"/>
              </a:ext>
            </a:extLst>
          </p:cNvPr>
          <p:cNvSpPr/>
          <p:nvPr/>
        </p:nvSpPr>
        <p:spPr>
          <a:xfrm>
            <a:off x="4610100" y="1300163"/>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5">
            <a:extLst>
              <a:ext uri="{C183D7F6-B498-43B3-948B-1728B52AA6E4}">
                <adec:decorative xmlns:adec="http://schemas.microsoft.com/office/drawing/2017/decorative" val="1"/>
              </a:ext>
            </a:extLst>
          </p:cNvPr>
          <p:cNvSpPr/>
          <p:nvPr/>
        </p:nvSpPr>
        <p:spPr>
          <a:xfrm>
            <a:off x="4610100" y="2262188"/>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5">
            <a:extLst>
              <a:ext uri="{C183D7F6-B498-43B3-948B-1728B52AA6E4}">
                <adec:decorative xmlns:adec="http://schemas.microsoft.com/office/drawing/2017/decorative" val="1"/>
              </a:ext>
            </a:extLst>
          </p:cNvPr>
          <p:cNvSpPr/>
          <p:nvPr/>
        </p:nvSpPr>
        <p:spPr>
          <a:xfrm>
            <a:off x="4610100" y="3224213"/>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5"/>
          <p:cNvSpPr>
            <a:spLocks noGrp="1"/>
          </p:cNvSpPr>
          <p:nvPr>
            <p:ph type="title" idx="4294967295"/>
          </p:nvPr>
        </p:nvSpPr>
        <p:spPr>
          <a:xfrm>
            <a:off x="609600" y="2276426"/>
            <a:ext cx="3124200" cy="2763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1800"/>
              <a:buFont typeface="Inter"/>
              <a:buNone/>
              <a:tabLst/>
              <a:defRPr/>
            </a:pPr>
            <a:r>
              <a:rPr kumimoji="0" lang="en-US" sz="1800" b="1" i="0" u="none" strike="noStrike" kern="0" cap="none" spc="0" normalizeH="0" baseline="0" noProof="0">
                <a:ln>
                  <a:noFill/>
                </a:ln>
                <a:solidFill>
                  <a:srgbClr val="000000"/>
                </a:solidFill>
                <a:effectLst/>
                <a:uLnTx/>
                <a:uFillTx/>
                <a:latin typeface="Inter"/>
                <a:ea typeface="Inter"/>
                <a:cs typeface="Inter"/>
                <a:sym typeface="Inter"/>
              </a:rPr>
              <a:t>Module 1 Performance Outcome</a:t>
            </a:r>
            <a:endParaRPr kumimoji="0" lang="en-US" sz="180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477" name="Google Shape;477;p65"/>
          <p:cNvSpPr/>
          <p:nvPr/>
        </p:nvSpPr>
        <p:spPr>
          <a:xfrm>
            <a:off x="4426226" y="1605026"/>
            <a:ext cx="3879574" cy="1619100"/>
          </a:xfrm>
          <a:prstGeom prst="rect">
            <a:avLst/>
          </a:prstGeom>
          <a:noFill/>
          <a:ln>
            <a:noFill/>
          </a:ln>
        </p:spPr>
        <p:txBody>
          <a:bodyPr spcFirstLastPara="1" wrap="square" lIns="91425" tIns="45700" rIns="91425" bIns="45700" anchor="ctr" anchorCtr="0">
            <a:noAutofit/>
          </a:bodyPr>
          <a:lstStyle/>
          <a:p>
            <a:pPr marL="0" marR="0" lvl="0" indent="0" algn="l" rtl="0">
              <a:lnSpc>
                <a:spcPct val="134000"/>
              </a:lnSpc>
              <a:spcBef>
                <a:spcPts val="0"/>
              </a:spcBef>
              <a:spcAft>
                <a:spcPts val="0"/>
              </a:spcAft>
              <a:buClr>
                <a:srgbClr val="000000"/>
              </a:buClr>
              <a:buSzPts val="900"/>
              <a:buFont typeface="Inter"/>
              <a:buNone/>
            </a:pPr>
            <a:r>
              <a:rPr lang="en" sz="1600">
                <a:latin typeface="Inter"/>
                <a:ea typeface="Inter"/>
                <a:cs typeface="Inter"/>
                <a:sym typeface="Inter"/>
              </a:rPr>
              <a:t>Describe digital services in the 21st century, including what they are, who provides them, how they are delivered, and why they are important.</a:t>
            </a:r>
            <a:endParaRPr sz="1600">
              <a:latin typeface="Inter"/>
              <a:ea typeface="Inter"/>
              <a:cs typeface="Inter"/>
              <a:sym typeface="Inter"/>
            </a:endParaRPr>
          </a:p>
          <a:p>
            <a:pPr marL="0" marR="0" lvl="0" indent="0" algn="l" rtl="0">
              <a:lnSpc>
                <a:spcPct val="134000"/>
              </a:lnSpc>
              <a:spcBef>
                <a:spcPts val="0"/>
              </a:spcBef>
              <a:spcAft>
                <a:spcPts val="0"/>
              </a:spcAft>
              <a:buClr>
                <a:srgbClr val="000000"/>
              </a:buClr>
              <a:buSzPts val="900"/>
              <a:buFont typeface="Inter"/>
              <a:buNone/>
            </a:pPr>
            <a:endParaRPr sz="900">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8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84"/>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26" name="Google Shape;626;p84"/>
          <p:cNvSpPr/>
          <p:nvPr/>
        </p:nvSpPr>
        <p:spPr>
          <a:xfrm>
            <a:off x="609600" y="1295400"/>
            <a:ext cx="5521200" cy="2618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sz="1600">
                <a:solidFill>
                  <a:schemeClr val="dk1"/>
                </a:solidFill>
                <a:latin typeface="Inter"/>
                <a:ea typeface="Inter"/>
                <a:cs typeface="Inter"/>
                <a:sym typeface="Inter"/>
              </a:rPr>
              <a:t>In your breakout rooms:</a:t>
            </a:r>
            <a:endParaRPr sz="160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Select one DST from the tracker.</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Review its organization, mission, and recent work.</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Identify examples of how the team delivers and supports its projects (e.g., partnerships, tools, public deliverables, open source repos).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Capture findings in the template.</a:t>
            </a:r>
            <a:endParaRPr sz="1600">
              <a:solidFill>
                <a:schemeClr val="dk1"/>
              </a:solidFill>
              <a:latin typeface="Inter"/>
              <a:ea typeface="Inter"/>
              <a:cs typeface="Inter"/>
              <a:sym typeface="Inter"/>
            </a:endParaRPr>
          </a:p>
        </p:txBody>
      </p:sp>
      <p:pic>
        <p:nvPicPr>
          <p:cNvPr id="628" name="Google Shape;628;p84"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8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85"/>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35" name="Google Shape;635;p85"/>
          <p:cNvSpPr/>
          <p:nvPr/>
        </p:nvSpPr>
        <p:spPr>
          <a:xfrm>
            <a:off x="609599" y="1295400"/>
            <a:ext cx="6042991" cy="3549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a:solidFill>
                  <a:srgbClr val="1B1B1B"/>
                </a:solidFill>
                <a:latin typeface="Inter"/>
                <a:ea typeface="Inter"/>
                <a:cs typeface="Inter"/>
                <a:sym typeface="Inter"/>
              </a:rPr>
              <a:t>What to look for: </a:t>
            </a:r>
            <a:endParaRPr>
              <a:solidFill>
                <a:srgbClr val="1B1B1B"/>
              </a:solidFill>
              <a:latin typeface="Inter"/>
              <a:ea typeface="Inter"/>
              <a:cs typeface="Inter"/>
              <a:sym typeface="Inter"/>
            </a:endParaRPr>
          </a:p>
          <a:p>
            <a:pPr marL="457200" lvl="0" indent="-311150" algn="l" rtl="0">
              <a:lnSpc>
                <a:spcPct val="115000"/>
              </a:lnSpc>
              <a:spcBef>
                <a:spcPts val="120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Team Name &amp; Level of Gov’t</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Mission/Vision/Values</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Known Projects/Services</a:t>
            </a:r>
            <a:endParaRPr>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a:solidFill>
                  <a:srgbClr val="1B1B1B"/>
                </a:solidFill>
                <a:latin typeface="Inter"/>
                <a:ea typeface="Inter"/>
                <a:cs typeface="Inter"/>
                <a:sym typeface="Inter"/>
              </a:rPr>
              <a:t>What kind of project are they working on? Any case studies?</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Delivery practices</a:t>
            </a:r>
            <a:endParaRPr>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a:solidFill>
                  <a:srgbClr val="1B1B1B"/>
                </a:solidFill>
                <a:latin typeface="Inter"/>
                <a:ea typeface="Inter"/>
                <a:cs typeface="Inter"/>
                <a:sym typeface="Inter"/>
              </a:rPr>
              <a:t>Any hints at how they work?</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Stakeholders or Partners</a:t>
            </a:r>
            <a:endParaRPr>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a:solidFill>
                  <a:srgbClr val="1B1B1B"/>
                </a:solidFill>
                <a:latin typeface="Inter"/>
                <a:ea typeface="Inter"/>
                <a:cs typeface="Inter"/>
                <a:sym typeface="Inter"/>
              </a:rPr>
              <a:t>Other agencies, state/local govt, vendors</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Impact or Outcomes</a:t>
            </a:r>
            <a:endParaRPr>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a:solidFill>
                  <a:srgbClr val="1B1B1B"/>
                </a:solidFill>
                <a:latin typeface="Inter"/>
                <a:ea typeface="Inter"/>
                <a:cs typeface="Inter"/>
                <a:sym typeface="Inter"/>
              </a:rPr>
              <a:t>Metrics, user stories, testimonials</a:t>
            </a:r>
            <a:endParaRPr>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a:solidFill>
                  <a:srgbClr val="1B1B1B"/>
                </a:solidFill>
                <a:latin typeface="Inter"/>
                <a:ea typeface="Inter"/>
                <a:cs typeface="Inter"/>
                <a:sym typeface="Inter"/>
              </a:rPr>
              <a:t>Publicly Shared Artifacts</a:t>
            </a:r>
            <a:endParaRPr>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a:solidFill>
                  <a:srgbClr val="1B1B1B"/>
                </a:solidFill>
                <a:latin typeface="Inter"/>
                <a:ea typeface="Inter"/>
                <a:cs typeface="Inter"/>
                <a:sym typeface="Inter"/>
              </a:rPr>
              <a:t>Design guides, playbooks, blog posts, open source repos</a:t>
            </a:r>
            <a:endParaRPr>
              <a:solidFill>
                <a:srgbClr val="1B1B1B"/>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pic>
        <p:nvPicPr>
          <p:cNvPr id="637" name="Google Shape;637;p85"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8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86"/>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44" name="Google Shape;644;p86"/>
          <p:cNvSpPr/>
          <p:nvPr/>
        </p:nvSpPr>
        <p:spPr>
          <a:xfrm>
            <a:off x="609600" y="1295400"/>
            <a:ext cx="7636500" cy="2618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sz="1600">
                <a:latin typeface="Inter"/>
                <a:ea typeface="Inter"/>
                <a:cs typeface="Inter"/>
                <a:sym typeface="Inter"/>
              </a:rPr>
              <a:t>Each group reports out: </a:t>
            </a:r>
          </a:p>
          <a:p>
            <a:pPr marL="0" marR="0" lvl="0" indent="0" algn="l" rtl="0">
              <a:lnSpc>
                <a:spcPct val="136000"/>
              </a:lnSpc>
              <a:spcBef>
                <a:spcPts val="0"/>
              </a:spcBef>
              <a:spcAft>
                <a:spcPts val="0"/>
              </a:spcAft>
              <a:buNone/>
            </a:pPr>
            <a:endParaRPr lang="en"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Which DST &amp; why</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What caught your attention</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What project stood out</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What surprised you</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What aligns with your experience</a:t>
            </a:r>
            <a:endParaRPr sz="1600">
              <a:latin typeface="Inter"/>
              <a:ea typeface="Inter"/>
              <a:cs typeface="Inter"/>
              <a:sym typeface="Inter"/>
            </a:endParaRPr>
          </a:p>
        </p:txBody>
      </p:sp>
      <p:pic>
        <p:nvPicPr>
          <p:cNvPr id="646" name="Google Shape;646;p86"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8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87"/>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53" name="Google Shape;653;p87"/>
          <p:cNvSpPr/>
          <p:nvPr/>
        </p:nvSpPr>
        <p:spPr>
          <a:xfrm>
            <a:off x="609600" y="1295400"/>
            <a:ext cx="5989983" cy="2618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sz="1600">
                <a:latin typeface="Inter"/>
                <a:ea typeface="Inter"/>
                <a:cs typeface="Inter"/>
                <a:sym typeface="Inter"/>
              </a:rPr>
              <a:t>Group debrief:</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Similarities/differences between DSTs?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Any innovative practices you noticed?</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How might this influence your approach to procurement?</a:t>
            </a:r>
            <a:endParaRPr sz="1600">
              <a:latin typeface="Inter"/>
              <a:ea typeface="Inter"/>
              <a:cs typeface="Inter"/>
              <a:sym typeface="Inter"/>
            </a:endParaRPr>
          </a:p>
        </p:txBody>
      </p:sp>
      <p:pic>
        <p:nvPicPr>
          <p:cNvPr id="655" name="Google Shape;655;p87"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01"/>
        <p:cNvGrpSpPr/>
        <p:nvPr/>
      </p:nvGrpSpPr>
      <p:grpSpPr>
        <a:xfrm>
          <a:off x="0" y="0"/>
          <a:ext cx="0" cy="0"/>
          <a:chOff x="0" y="0"/>
          <a:chExt cx="0" cy="0"/>
        </a:xfrm>
      </p:grpSpPr>
      <p:sp>
        <p:nvSpPr>
          <p:cNvPr id="602" name="Google Shape;602;p8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81"/>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Case Study Activity: </a:t>
            </a:r>
          </a:p>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Introducing Casey and the CRM Project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03" name="Google Shape;603;p81"/>
          <p:cNvSpPr/>
          <p:nvPr/>
        </p:nvSpPr>
        <p:spPr>
          <a:xfrm>
            <a:off x="609600" y="1295400"/>
            <a:ext cx="4494900" cy="26181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SzPts val="1350"/>
              <a:buFont typeface="Arial" panose="020B0604020202020204" pitchFamily="34" charset="0"/>
              <a:buChar char="•"/>
            </a:pPr>
            <a:r>
              <a:rPr lang="en" sz="1600">
                <a:solidFill>
                  <a:schemeClr val="dk1"/>
                </a:solidFill>
                <a:latin typeface="Inter" panose="02000503000000020004" pitchFamily="2" charset="0"/>
                <a:ea typeface="Proxima Nova"/>
                <a:cs typeface="Proxima Nova"/>
                <a:sym typeface="Proxima Nova"/>
              </a:rPr>
              <a:t>What challenges is Casey already facing that reflect the realities of digital acquisition? </a:t>
            </a:r>
            <a:br>
              <a:rPr lang="en" sz="1600">
                <a:solidFill>
                  <a:schemeClr val="dk1"/>
                </a:solidFill>
                <a:latin typeface="Inter" panose="02000503000000020004" pitchFamily="2" charset="0"/>
                <a:ea typeface="Proxima Nova"/>
                <a:cs typeface="Proxima Nova"/>
                <a:sym typeface="Proxima Nova"/>
              </a:rPr>
            </a:br>
            <a:endParaRPr sz="1600">
              <a:solidFill>
                <a:schemeClr val="dk1"/>
              </a:solidFill>
              <a:latin typeface="Inter" panose="02000503000000020004" pitchFamily="2" charset="0"/>
              <a:ea typeface="Proxima Nova"/>
              <a:cs typeface="Proxima Nova"/>
              <a:sym typeface="Proxima Nova"/>
            </a:endParaRPr>
          </a:p>
          <a:p>
            <a:pPr marL="428625" lvl="0" indent="-285750" algn="l" rtl="0">
              <a:lnSpc>
                <a:spcPct val="115000"/>
              </a:lnSpc>
              <a:spcBef>
                <a:spcPts val="0"/>
              </a:spcBef>
              <a:spcAft>
                <a:spcPts val="0"/>
              </a:spcAft>
              <a:buSzPts val="1350"/>
              <a:buFont typeface="Arial" panose="020B0604020202020204" pitchFamily="34" charset="0"/>
              <a:buChar char="•"/>
            </a:pPr>
            <a:r>
              <a:rPr lang="en" sz="1600">
                <a:solidFill>
                  <a:schemeClr val="dk1"/>
                </a:solidFill>
                <a:latin typeface="Inter" panose="02000503000000020004" pitchFamily="2" charset="0"/>
                <a:ea typeface="Proxima Nova"/>
                <a:cs typeface="Proxima Nova"/>
                <a:sym typeface="Proxima Nova"/>
              </a:rPr>
              <a:t>What digital delivery challenges might Casey face based on what we know so far? </a:t>
            </a:r>
            <a:endParaRPr sz="1600">
              <a:latin typeface="Inter" panose="02000503000000020004" pitchFamily="2" charset="0"/>
              <a:ea typeface="Inter"/>
              <a:cs typeface="Inter"/>
              <a:sym typeface="Inter"/>
            </a:endParaRPr>
          </a:p>
        </p:txBody>
      </p:sp>
      <p:pic>
        <p:nvPicPr>
          <p:cNvPr id="605" name="Google Shape;605;p81" descr="Case study activity icon. Magnifying glass. "/>
          <p:cNvPicPr preferRelativeResize="0"/>
          <p:nvPr/>
        </p:nvPicPr>
        <p:blipFill>
          <a:blip r:embed="rId3">
            <a:alphaModFix/>
          </a:blip>
          <a:stretch>
            <a:fillRect/>
          </a:stretch>
        </p:blipFill>
        <p:spPr>
          <a:xfrm>
            <a:off x="5481300" y="1295400"/>
            <a:ext cx="3311499" cy="33114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82"/>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Digital Service Methods, Roles, and Sources of Supply</a:t>
            </a:r>
            <a:endParaRPr/>
          </a:p>
        </p:txBody>
      </p:sp>
      <p:sp>
        <p:nvSpPr>
          <p:cNvPr id="611" name="Google Shape;611;p82"/>
          <p:cNvSpPr txBox="1">
            <a:spLocks noGrp="1"/>
          </p:cNvSpPr>
          <p:nvPr>
            <p:ph type="title" idx="2"/>
          </p:nvPr>
        </p:nvSpPr>
        <p:spPr>
          <a:xfrm>
            <a:off x="2899200" y="1194450"/>
            <a:ext cx="33456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Sprint  2</a:t>
            </a:r>
            <a:endParaRPr sz="48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16"/>
        <p:cNvGrpSpPr/>
        <p:nvPr/>
      </p:nvGrpSpPr>
      <p:grpSpPr>
        <a:xfrm>
          <a:off x="0" y="0"/>
          <a:ext cx="0" cy="0"/>
          <a:chOff x="0" y="0"/>
          <a:chExt cx="0" cy="0"/>
        </a:xfrm>
      </p:grpSpPr>
      <p:sp>
        <p:nvSpPr>
          <p:cNvPr id="617" name="Google Shape;617;p83"/>
          <p:cNvSpPr>
            <a:spLocks noGrp="1"/>
          </p:cNvSpPr>
          <p:nvPr>
            <p:ph type="title" idx="4294967295"/>
          </p:nvPr>
        </p:nvSpPr>
        <p:spPr>
          <a:xfrm>
            <a:off x="609600" y="2300288"/>
            <a:ext cx="61722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Digital Services – The How</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22"/>
        <p:cNvGrpSpPr/>
        <p:nvPr/>
      </p:nvGrpSpPr>
      <p:grpSpPr>
        <a:xfrm>
          <a:off x="0" y="0"/>
          <a:ext cx="0" cy="0"/>
          <a:chOff x="0" y="0"/>
          <a:chExt cx="0" cy="0"/>
        </a:xfrm>
      </p:grpSpPr>
      <p:sp>
        <p:nvSpPr>
          <p:cNvPr id="623" name="Google Shape;623;p84"/>
          <p:cNvSpPr>
            <a:spLocks noGrp="1"/>
          </p:cNvSpPr>
          <p:nvPr>
            <p:ph type="title" idx="4294967295"/>
          </p:nvPr>
        </p:nvSpPr>
        <p:spPr>
          <a:xfrm>
            <a:off x="609600" y="2300300"/>
            <a:ext cx="69645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Learn about your users’ needs</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28"/>
        <p:cNvGrpSpPr/>
        <p:nvPr/>
      </p:nvGrpSpPr>
      <p:grpSpPr>
        <a:xfrm>
          <a:off x="0" y="0"/>
          <a:ext cx="0" cy="0"/>
          <a:chOff x="0" y="0"/>
          <a:chExt cx="0" cy="0"/>
        </a:xfrm>
      </p:grpSpPr>
      <p:sp>
        <p:nvSpPr>
          <p:cNvPr id="629" name="Google Shape;629;p8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85"/>
          <p:cNvSpPr>
            <a:spLocks noGrp="1"/>
          </p:cNvSpPr>
          <p:nvPr>
            <p:ph type="title" idx="4294967295"/>
          </p:nvPr>
        </p:nvSpPr>
        <p:spPr>
          <a:xfrm>
            <a:off x="609600" y="609600"/>
            <a:ext cx="7636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Developing with the End User in Mind</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30" name="Google Shape;630;p85"/>
          <p:cNvSpPr/>
          <p:nvPr/>
        </p:nvSpPr>
        <p:spPr>
          <a:xfrm>
            <a:off x="609575" y="1218200"/>
            <a:ext cx="7636500" cy="27372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400"/>
              </a:spcBef>
              <a:spcAft>
                <a:spcPts val="0"/>
              </a:spcAft>
              <a:buClr>
                <a:schemeClr val="dk1"/>
              </a:buClr>
              <a:buSzPts val="1100"/>
              <a:buFont typeface="Arial"/>
              <a:buNone/>
            </a:pPr>
            <a:r>
              <a:rPr lang="en" sz="1600" b="1">
                <a:solidFill>
                  <a:srgbClr val="1B1B1B"/>
                </a:solidFill>
                <a:latin typeface="Inter"/>
                <a:ea typeface="Inter"/>
                <a:cs typeface="Inter"/>
                <a:sym typeface="Inter"/>
              </a:rPr>
              <a:t>Why This Matters</a:t>
            </a:r>
            <a:endParaRPr sz="1600" b="1">
              <a:solidFill>
                <a:srgbClr val="1B1B1B"/>
              </a:solidFill>
              <a:latin typeface="Inter"/>
              <a:ea typeface="Inter"/>
              <a:cs typeface="Inter"/>
              <a:sym typeface="Inter"/>
            </a:endParaRPr>
          </a:p>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Pace of digital change</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Pressure to deliver better services, faster</a:t>
            </a: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Government must work smarter, not just harder</a:t>
            </a:r>
            <a:endParaRPr sz="1600">
              <a:latin typeface="Inter"/>
              <a:ea typeface="Inter"/>
              <a:cs typeface="Inter"/>
              <a:sym typeface="Inte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36"/>
        <p:cNvGrpSpPr/>
        <p:nvPr/>
      </p:nvGrpSpPr>
      <p:grpSpPr>
        <a:xfrm>
          <a:off x="0" y="0"/>
          <a:ext cx="0" cy="0"/>
          <a:chOff x="0" y="0"/>
          <a:chExt cx="0" cy="0"/>
        </a:xfrm>
      </p:grpSpPr>
      <p:sp>
        <p:nvSpPr>
          <p:cNvPr id="637" name="Google Shape;637;p8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8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Start with the End User</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2" name="Google Shape;630;p85">
            <a:extLst>
              <a:ext uri="{FF2B5EF4-FFF2-40B4-BE49-F238E27FC236}">
                <a16:creationId xmlns:a16="http://schemas.microsoft.com/office/drawing/2014/main" id="{88A5C696-04B8-7529-2510-86F94053ACA2}"/>
              </a:ext>
            </a:extLst>
          </p:cNvPr>
          <p:cNvSpPr/>
          <p:nvPr/>
        </p:nvSpPr>
        <p:spPr>
          <a:xfrm>
            <a:off x="609600" y="1786886"/>
            <a:ext cx="7636500" cy="1569727"/>
          </a:xfrm>
          <a:prstGeom prst="rect">
            <a:avLst/>
          </a:prstGeom>
          <a:noFill/>
          <a:ln>
            <a:noFill/>
          </a:ln>
        </p:spPr>
        <p:txBody>
          <a:bodyPr spcFirstLastPara="1" wrap="square" lIns="91425" tIns="45700" rIns="91425" bIns="45700" anchor="ctr" anchorCtr="0">
            <a:noAutofit/>
          </a:bodyPr>
          <a:lstStyle/>
          <a:p>
            <a:pPr marL="428625" lvl="0" indent="-285750">
              <a:lnSpc>
                <a:spcPct val="115000"/>
              </a:lnSpc>
              <a:spcBef>
                <a:spcPts val="1200"/>
              </a:spcBef>
              <a:buClr>
                <a:srgbClr val="1B1B1B"/>
              </a:buClr>
              <a:buSzPts val="1350"/>
              <a:buFont typeface="Arial" panose="020B0604020202020204" pitchFamily="34" charset="0"/>
              <a:buChar char="•"/>
            </a:pPr>
            <a:r>
              <a:rPr lang="en" sz="1600" i="1">
                <a:solidFill>
                  <a:srgbClr val="1B1B1B"/>
                </a:solidFill>
                <a:latin typeface="Inter"/>
                <a:ea typeface="Inter"/>
                <a:cs typeface="Inter"/>
                <a:sym typeface="Inter"/>
              </a:rPr>
              <a:t>”Understand what people need” </a:t>
            </a:r>
            <a:r>
              <a:rPr lang="en" sz="1600">
                <a:solidFill>
                  <a:srgbClr val="1B1B1B"/>
                </a:solidFill>
                <a:latin typeface="Inter"/>
                <a:ea typeface="Inter"/>
                <a:cs typeface="Inter"/>
                <a:sym typeface="Inter"/>
              </a:rPr>
              <a:t>– Play 1, </a:t>
            </a:r>
            <a:r>
              <a:rPr lang="en" sz="1600">
                <a:solidFill>
                  <a:srgbClr val="1B1B1B"/>
                </a:solidFill>
                <a:latin typeface="Inter" panose="02000503000000020004" pitchFamily="2" charset="0"/>
                <a:ea typeface="Nunito"/>
                <a:cs typeface="Nunito"/>
                <a:sym typeface="Nunito"/>
              </a:rPr>
              <a:t>USDS Playbook</a:t>
            </a:r>
          </a:p>
          <a:p>
            <a:pPr marL="142875" lvl="0">
              <a:lnSpc>
                <a:spcPct val="115000"/>
              </a:lnSpc>
              <a:spcBef>
                <a:spcPts val="1200"/>
              </a:spcBef>
              <a:buClr>
                <a:srgbClr val="1B1B1B"/>
              </a:buClr>
              <a:buSzPts val="1350"/>
            </a:pPr>
            <a:endParaRPr sz="1600">
              <a:solidFill>
                <a:srgbClr val="1B1B1B"/>
              </a:solidFill>
              <a:latin typeface="Inter"/>
              <a:ea typeface="Inter"/>
              <a:cs typeface="Inter"/>
              <a:sym typeface="Inter"/>
            </a:endParaRPr>
          </a:p>
          <a:p>
            <a:pPr marL="428625" lvl="0" indent="-285750">
              <a:lnSpc>
                <a:spcPct val="115000"/>
              </a:lnSpc>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No matter </a:t>
            </a:r>
            <a:r>
              <a:rPr lang="en" sz="1600">
                <a:solidFill>
                  <a:srgbClr val="1B1B1B"/>
                </a:solidFill>
                <a:latin typeface="Inter" panose="02000503000000020004" pitchFamily="2" charset="0"/>
                <a:ea typeface="Nunito"/>
                <a:cs typeface="Nunito"/>
                <a:sym typeface="Nunito"/>
              </a:rPr>
              <a:t>the agency or service, users come first</a:t>
            </a:r>
            <a:endParaRPr lang="en" sz="1600">
              <a:solidFill>
                <a:srgbClr val="1B1B1B"/>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2"/>
        <p:cNvGrpSpPr/>
        <p:nvPr/>
      </p:nvGrpSpPr>
      <p:grpSpPr>
        <a:xfrm>
          <a:off x="0" y="0"/>
          <a:ext cx="0" cy="0"/>
          <a:chOff x="0" y="0"/>
          <a:chExt cx="0" cy="0"/>
        </a:xfrm>
      </p:grpSpPr>
      <p:sp>
        <p:nvSpPr>
          <p:cNvPr id="484" name="Google Shape;484;p66">
            <a:extLst>
              <a:ext uri="{C183D7F6-B498-43B3-948B-1728B52AA6E4}">
                <adec:decorative xmlns:adec="http://schemas.microsoft.com/office/drawing/2017/decorative" val="1"/>
              </a:ext>
            </a:extLst>
          </p:cNvPr>
          <p:cNvSpPr/>
          <p:nvPr/>
        </p:nvSpPr>
        <p:spPr>
          <a:xfrm>
            <a:off x="4610100" y="2262188"/>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6">
            <a:extLst>
              <a:ext uri="{C183D7F6-B498-43B3-948B-1728B52AA6E4}">
                <adec:decorative xmlns:adec="http://schemas.microsoft.com/office/drawing/2017/decorative" val="1"/>
              </a:ext>
            </a:extLst>
          </p:cNvPr>
          <p:cNvSpPr/>
          <p:nvPr/>
        </p:nvSpPr>
        <p:spPr>
          <a:xfrm>
            <a:off x="4610100" y="3224213"/>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6"/>
          <p:cNvSpPr>
            <a:spLocks noGrp="1"/>
          </p:cNvSpPr>
          <p:nvPr>
            <p:ph type="title" idx="4294967295"/>
          </p:nvPr>
        </p:nvSpPr>
        <p:spPr>
          <a:xfrm>
            <a:off x="609600" y="2154767"/>
            <a:ext cx="3124200" cy="2763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1800"/>
              <a:buFont typeface="Inter"/>
              <a:buNone/>
              <a:tabLst/>
              <a:defRPr/>
            </a:pPr>
            <a:r>
              <a:rPr kumimoji="0" lang="en-US" sz="1800" b="1" i="0" u="none" strike="noStrike" kern="0" cap="none" spc="0" normalizeH="0" baseline="0" noProof="0">
                <a:ln>
                  <a:noFill/>
                </a:ln>
                <a:solidFill>
                  <a:srgbClr val="000000"/>
                </a:solidFill>
                <a:effectLst/>
                <a:uLnTx/>
                <a:uFillTx/>
                <a:latin typeface="Inter"/>
                <a:ea typeface="Inter"/>
                <a:cs typeface="Inter"/>
                <a:sym typeface="Inter"/>
              </a:rPr>
              <a:t>At the conclusion of this module, you will be able to</a:t>
            </a:r>
          </a:p>
        </p:txBody>
      </p:sp>
      <p:sp>
        <p:nvSpPr>
          <p:cNvPr id="487" name="Google Shape;487;p66"/>
          <p:cNvSpPr/>
          <p:nvPr/>
        </p:nvSpPr>
        <p:spPr>
          <a:xfrm>
            <a:off x="4227443" y="1298857"/>
            <a:ext cx="4078357" cy="25458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4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Define digital services.</a:t>
            </a:r>
            <a:endParaRPr sz="1600">
              <a:latin typeface="Inter"/>
              <a:ea typeface="Inter"/>
              <a:cs typeface="Inter"/>
              <a:sym typeface="Inter"/>
            </a:endParaRPr>
          </a:p>
          <a:p>
            <a:pPr marL="428625" marR="0" lvl="0" indent="-285750" algn="l" rtl="0">
              <a:lnSpc>
                <a:spcPct val="134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Identify key players in the digital services ecosystem.</a:t>
            </a:r>
            <a:endParaRPr sz="1600">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a:solidFill>
                  <a:srgbClr val="1F2328"/>
                </a:solidFill>
                <a:highlight>
                  <a:srgbClr val="FFFFFF"/>
                </a:highlight>
                <a:latin typeface="Inter"/>
                <a:ea typeface="Inter"/>
                <a:cs typeface="Inter"/>
                <a:sym typeface="Inter"/>
              </a:rPr>
              <a:t>Identify strategies to help you identify user needs.</a:t>
            </a:r>
            <a:endParaRPr sz="1600">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a:solidFill>
                  <a:srgbClr val="1F2328"/>
                </a:solidFill>
                <a:highlight>
                  <a:srgbClr val="FFFFFF"/>
                </a:highlight>
                <a:latin typeface="Inter"/>
                <a:ea typeface="Inter"/>
                <a:cs typeface="Inter"/>
                <a:sym typeface="Inter"/>
              </a:rPr>
              <a:t>Describe contemporary practices used to develop digital services.</a:t>
            </a:r>
            <a:endParaRPr sz="1600">
              <a:latin typeface="Inter"/>
              <a:ea typeface="Inter"/>
              <a:cs typeface="Inter"/>
              <a:sym typeface="Inte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44"/>
        <p:cNvGrpSpPr/>
        <p:nvPr/>
      </p:nvGrpSpPr>
      <p:grpSpPr>
        <a:xfrm>
          <a:off x="0" y="0"/>
          <a:ext cx="0" cy="0"/>
          <a:chOff x="0" y="0"/>
          <a:chExt cx="0" cy="0"/>
        </a:xfrm>
      </p:grpSpPr>
      <p:sp>
        <p:nvSpPr>
          <p:cNvPr id="645" name="Google Shape;645;p8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8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47" name="Google Shape;647;p87"/>
          <p:cNvSpPr txBox="1"/>
          <p:nvPr/>
        </p:nvSpPr>
        <p:spPr>
          <a:xfrm>
            <a:off x="782050" y="1185940"/>
            <a:ext cx="4620900" cy="317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50">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a:solidFill>
                  <a:srgbClr val="1F2328"/>
                </a:solidFill>
                <a:highlight>
                  <a:srgbClr val="FFFFFF"/>
                </a:highlight>
                <a:latin typeface="Inter"/>
                <a:ea typeface="Inter"/>
                <a:cs typeface="Inter"/>
                <a:sym typeface="Inter"/>
              </a:rPr>
              <a:t>What commercial companies or government agencies do you know of that keep user needs at the forefront? How does this show? What steps do you think they took to get to where they are?</a:t>
            </a:r>
            <a:endParaRPr sz="1600">
              <a:solidFill>
                <a:srgbClr val="1F2328"/>
              </a:solidFill>
              <a:highlight>
                <a:srgbClr val="FFFFFF"/>
              </a:highlight>
              <a:latin typeface="Inter"/>
              <a:ea typeface="Inter"/>
              <a:cs typeface="Inter"/>
              <a:sym typeface="Inter"/>
            </a:endParaRPr>
          </a:p>
          <a:p>
            <a:pPr marL="428625" lvl="0" indent="-285750" algn="l" rtl="0">
              <a:lnSpc>
                <a:spcPct val="115000"/>
              </a:lnSpc>
              <a:spcBef>
                <a:spcPts val="1200"/>
              </a:spcBef>
              <a:spcAft>
                <a:spcPts val="0"/>
              </a:spcAft>
              <a:buClr>
                <a:srgbClr val="1F2328"/>
              </a:buClr>
              <a:buSzPts val="1350"/>
              <a:buFont typeface="Arial" panose="020B0604020202020204" pitchFamily="34" charset="0"/>
              <a:buChar char="•"/>
            </a:pPr>
            <a:r>
              <a:rPr lang="en" sz="1600">
                <a:solidFill>
                  <a:srgbClr val="1F2328"/>
                </a:solidFill>
                <a:highlight>
                  <a:srgbClr val="FFFFFF"/>
                </a:highlight>
                <a:latin typeface="Inter"/>
                <a:ea typeface="Inter"/>
                <a:cs typeface="Inter"/>
                <a:sym typeface="Inter"/>
              </a:rPr>
              <a:t>What commercial companies or government agencies do you know of that didn’t prioritize user needs? What were the consequences?</a:t>
            </a:r>
            <a:endParaRPr sz="1600">
              <a:solidFill>
                <a:srgbClr val="1F2328"/>
              </a:solidFill>
              <a:highlight>
                <a:srgbClr val="FFFFFF"/>
              </a:highlight>
              <a:latin typeface="Inter"/>
              <a:ea typeface="Inter"/>
              <a:cs typeface="Inter"/>
              <a:sym typeface="Inter"/>
            </a:endParaRPr>
          </a:p>
        </p:txBody>
      </p:sp>
      <p:pic>
        <p:nvPicPr>
          <p:cNvPr id="648" name="Google Shape;648;p87"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53"/>
        <p:cNvGrpSpPr/>
        <p:nvPr/>
      </p:nvGrpSpPr>
      <p:grpSpPr>
        <a:xfrm>
          <a:off x="0" y="0"/>
          <a:ext cx="0" cy="0"/>
          <a:chOff x="0" y="0"/>
          <a:chExt cx="0" cy="0"/>
        </a:xfrm>
      </p:grpSpPr>
      <p:sp>
        <p:nvSpPr>
          <p:cNvPr id="654" name="Google Shape;654;p8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8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The UX Designer Paradox</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pic>
        <p:nvPicPr>
          <p:cNvPr id="656" name="Google Shape;656;p88" descr="omic with three frames: The first frame is &quot;What we dream up at kickoff&quot; with a detailed rocket plan; the second frame is &quot;What we settle for at launch&quot; with a less extravagant plan of the rocket; the third frame is &quot;What the user needs&quot; with a bike and ramp"/>
          <p:cNvPicPr preferRelativeResize="0"/>
          <p:nvPr/>
        </p:nvPicPr>
        <p:blipFill>
          <a:blip r:embed="rId3">
            <a:alphaModFix/>
          </a:blip>
          <a:stretch>
            <a:fillRect/>
          </a:stretch>
        </p:blipFill>
        <p:spPr>
          <a:xfrm>
            <a:off x="1733925" y="1192150"/>
            <a:ext cx="5676161" cy="35433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1"/>
        <p:cNvGrpSpPr/>
        <p:nvPr/>
      </p:nvGrpSpPr>
      <p:grpSpPr>
        <a:xfrm>
          <a:off x="0" y="0"/>
          <a:ext cx="0" cy="0"/>
          <a:chOff x="0" y="0"/>
          <a:chExt cx="0" cy="0"/>
        </a:xfrm>
      </p:grpSpPr>
      <p:sp>
        <p:nvSpPr>
          <p:cNvPr id="665" name="Google Shape;665;p89"/>
          <p:cNvSpPr>
            <a:spLocks noGrp="1"/>
          </p:cNvSpPr>
          <p:nvPr>
            <p:ph type="title" idx="4294967295"/>
          </p:nvPr>
        </p:nvSpPr>
        <p:spPr>
          <a:xfrm>
            <a:off x="609600" y="618565"/>
            <a:ext cx="2599500" cy="2763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1800"/>
              <a:buFont typeface="Inter"/>
              <a:buNone/>
              <a:tabLst/>
              <a:defRPr/>
            </a:pPr>
            <a:r>
              <a:rPr kumimoji="0" lang="en-US" sz="1800" b="1" i="0" u="none" strike="noStrike" kern="0" cap="none" spc="0" normalizeH="0" baseline="0" noProof="0">
                <a:ln>
                  <a:noFill/>
                </a:ln>
                <a:solidFill>
                  <a:srgbClr val="000000"/>
                </a:solidFill>
                <a:effectLst/>
                <a:uLnTx/>
                <a:uFillTx/>
                <a:latin typeface="Inter"/>
                <a:ea typeface="Inter"/>
                <a:cs typeface="Inter"/>
                <a:sym typeface="Inter"/>
              </a:rPr>
              <a:t>Strategies</a:t>
            </a:r>
            <a:endParaRPr kumimoji="0" lang="en-US" sz="1800" b="0" i="0" u="none" strike="noStrike" kern="0" cap="none" spc="0" normalizeH="0" baseline="0" noProof="0">
              <a:ln>
                <a:noFill/>
              </a:ln>
              <a:solidFill>
                <a:schemeClr val="dk1"/>
              </a:solidFill>
              <a:effectLst/>
              <a:uLnTx/>
              <a:uFillTx/>
              <a:latin typeface="Calibri"/>
              <a:ea typeface="Calibri"/>
              <a:cs typeface="Calibri"/>
              <a:sym typeface="Calibri"/>
            </a:endParaRPr>
          </a:p>
        </p:txBody>
      </p:sp>
      <p:grpSp>
        <p:nvGrpSpPr>
          <p:cNvPr id="2" name="Group 1" descr="Do your research, Talk to real users, &#10;Use interviews, surveys, observation, &#10;Don’t rely on assumptions&#10;">
            <a:extLst>
              <a:ext uri="{FF2B5EF4-FFF2-40B4-BE49-F238E27FC236}">
                <a16:creationId xmlns:a16="http://schemas.microsoft.com/office/drawing/2014/main" id="{68C8F03E-53CE-6ACF-AEFB-F6B4EEC82B76}"/>
              </a:ext>
            </a:extLst>
          </p:cNvPr>
          <p:cNvGrpSpPr/>
          <p:nvPr/>
        </p:nvGrpSpPr>
        <p:grpSpPr>
          <a:xfrm>
            <a:off x="3352800" y="139950"/>
            <a:ext cx="2438400" cy="2153400"/>
            <a:chOff x="3352800" y="139950"/>
            <a:chExt cx="2438400" cy="2153400"/>
          </a:xfrm>
        </p:grpSpPr>
        <p:sp>
          <p:nvSpPr>
            <p:cNvPr id="662" name="Google Shape;662;p89"/>
            <p:cNvSpPr/>
            <p:nvPr/>
          </p:nvSpPr>
          <p:spPr>
            <a:xfrm>
              <a:off x="3352800" y="139950"/>
              <a:ext cx="2438400" cy="21534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457200" lvl="0" indent="-314325" algn="l" rtl="0">
                <a:lnSpc>
                  <a:spcPct val="115000"/>
                </a:lnSpc>
                <a:spcBef>
                  <a:spcPts val="120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Talk to real users.</a:t>
              </a:r>
              <a:endParaRPr sz="135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Use interviews, surveys, observation.</a:t>
              </a:r>
              <a:endParaRPr sz="135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Don’t rely on assumptions.</a:t>
              </a:r>
              <a:endParaRPr sz="1350">
                <a:latin typeface="Inter"/>
                <a:ea typeface="Inter"/>
                <a:cs typeface="Inter"/>
                <a:sym typeface="Inter"/>
              </a:endParaRPr>
            </a:p>
          </p:txBody>
        </p:sp>
        <p:sp>
          <p:nvSpPr>
            <p:cNvPr id="668" name="Google Shape;668;p89"/>
            <p:cNvSpPr/>
            <p:nvPr/>
          </p:nvSpPr>
          <p:spPr>
            <a:xfrm>
              <a:off x="3529050" y="257163"/>
              <a:ext cx="2162100" cy="2286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sz="1350" b="1">
                  <a:latin typeface="Inter"/>
                  <a:ea typeface="Inter"/>
                  <a:cs typeface="Inter"/>
                  <a:sym typeface="Inter"/>
                </a:rPr>
                <a:t>Do your research</a:t>
              </a:r>
              <a:endParaRPr sz="1350" b="0" i="0" u="none" strike="noStrike" cap="none">
                <a:solidFill>
                  <a:schemeClr val="dk1"/>
                </a:solidFill>
                <a:latin typeface="Calibri"/>
                <a:ea typeface="Calibri"/>
                <a:cs typeface="Calibri"/>
                <a:sym typeface="Calibri"/>
              </a:endParaRPr>
            </a:p>
          </p:txBody>
        </p:sp>
      </p:grpSp>
      <p:grpSp>
        <p:nvGrpSpPr>
          <p:cNvPr id="3" name="Group 2" descr="Document and share, capture findings and patterns, share with teams and leadership, build shared understanding">
            <a:extLst>
              <a:ext uri="{FF2B5EF4-FFF2-40B4-BE49-F238E27FC236}">
                <a16:creationId xmlns:a16="http://schemas.microsoft.com/office/drawing/2014/main" id="{7B64C3DD-6856-CB4B-2B72-07142256BA19}"/>
              </a:ext>
            </a:extLst>
          </p:cNvPr>
          <p:cNvGrpSpPr/>
          <p:nvPr/>
        </p:nvGrpSpPr>
        <p:grpSpPr>
          <a:xfrm>
            <a:off x="6219400" y="139950"/>
            <a:ext cx="2528100" cy="2148900"/>
            <a:chOff x="6219400" y="139950"/>
            <a:chExt cx="2528100" cy="2148900"/>
          </a:xfrm>
        </p:grpSpPr>
        <p:sp>
          <p:nvSpPr>
            <p:cNvPr id="664" name="Google Shape;664;p89"/>
            <p:cNvSpPr/>
            <p:nvPr/>
          </p:nvSpPr>
          <p:spPr>
            <a:xfrm>
              <a:off x="6219400" y="139950"/>
              <a:ext cx="2438400" cy="21489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457200" lvl="0" indent="0" algn="l" rtl="0">
                <a:lnSpc>
                  <a:spcPct val="115000"/>
                </a:lnSpc>
                <a:spcBef>
                  <a:spcPts val="1200"/>
                </a:spcBef>
                <a:spcAft>
                  <a:spcPts val="0"/>
                </a:spcAft>
                <a:buNone/>
              </a:pPr>
              <a:endParaRPr sz="1200">
                <a:solidFill>
                  <a:srgbClr val="1B1B1B"/>
                </a:solidFill>
                <a:latin typeface="Nunito"/>
                <a:ea typeface="Nunito"/>
                <a:cs typeface="Nunito"/>
                <a:sym typeface="Nunito"/>
              </a:endParaRPr>
            </a:p>
            <a:p>
              <a:pPr marL="457200" lvl="0" indent="-314325" algn="l" rtl="0">
                <a:lnSpc>
                  <a:spcPct val="115000"/>
                </a:lnSpc>
                <a:spcBef>
                  <a:spcPts val="120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Capture findings and patterns.</a:t>
              </a:r>
              <a:endParaRPr sz="135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Share with teams and leadership.</a:t>
              </a:r>
              <a:endParaRPr sz="135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Build shared understanding.</a:t>
              </a:r>
              <a:endParaRPr sz="1350">
                <a:latin typeface="Inter"/>
                <a:ea typeface="Inter"/>
                <a:cs typeface="Inter"/>
                <a:sym typeface="Inter"/>
              </a:endParaRPr>
            </a:p>
          </p:txBody>
        </p:sp>
        <p:sp>
          <p:nvSpPr>
            <p:cNvPr id="666" name="Google Shape;666;p89"/>
            <p:cNvSpPr/>
            <p:nvPr/>
          </p:nvSpPr>
          <p:spPr>
            <a:xfrm>
              <a:off x="6282100" y="257163"/>
              <a:ext cx="2465400" cy="2286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sz="1350" b="1">
                  <a:latin typeface="Inter"/>
                  <a:ea typeface="Inter"/>
                  <a:cs typeface="Inter"/>
                  <a:sym typeface="Inter"/>
                </a:rPr>
                <a:t>Document and Share</a:t>
              </a:r>
              <a:endParaRPr sz="1350" i="0" u="none" strike="noStrike" cap="none">
                <a:solidFill>
                  <a:schemeClr val="dk1"/>
                </a:solidFill>
                <a:latin typeface="Inter"/>
                <a:ea typeface="Inter"/>
                <a:cs typeface="Inter"/>
                <a:sym typeface="Inter"/>
              </a:endParaRPr>
            </a:p>
          </p:txBody>
        </p:sp>
      </p:grpSp>
      <p:grpSp>
        <p:nvGrpSpPr>
          <p:cNvPr id="4" name="Group 3" descr="Test early and often, prototype early, keep testing througout development, use feedback to shape direction">
            <a:extLst>
              <a:ext uri="{FF2B5EF4-FFF2-40B4-BE49-F238E27FC236}">
                <a16:creationId xmlns:a16="http://schemas.microsoft.com/office/drawing/2014/main" id="{07FCD256-88D8-18AE-2F12-BCC875F17495}"/>
              </a:ext>
            </a:extLst>
          </p:cNvPr>
          <p:cNvGrpSpPr/>
          <p:nvPr/>
        </p:nvGrpSpPr>
        <p:grpSpPr>
          <a:xfrm>
            <a:off x="3352800" y="2535263"/>
            <a:ext cx="2650050" cy="2148900"/>
            <a:chOff x="3352800" y="2535263"/>
            <a:chExt cx="2650050" cy="2148900"/>
          </a:xfrm>
        </p:grpSpPr>
        <p:sp>
          <p:nvSpPr>
            <p:cNvPr id="663" name="Google Shape;663;p89"/>
            <p:cNvSpPr/>
            <p:nvPr/>
          </p:nvSpPr>
          <p:spPr>
            <a:xfrm>
              <a:off x="3352800" y="2535263"/>
              <a:ext cx="2438400" cy="21489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endParaRPr sz="1350">
                <a:solidFill>
                  <a:srgbClr val="1B1B1B"/>
                </a:solidFill>
                <a:latin typeface="Inter"/>
                <a:ea typeface="Inter"/>
                <a:cs typeface="Inter"/>
                <a:sym typeface="Inter"/>
              </a:endParaRPr>
            </a:p>
            <a:p>
              <a:pPr marL="457200" lvl="0" indent="-314325" algn="l" rtl="0">
                <a:lnSpc>
                  <a:spcPct val="115000"/>
                </a:lnSpc>
                <a:spcBef>
                  <a:spcPts val="120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Prototype early.</a:t>
              </a:r>
              <a:endParaRPr sz="135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Keep testing throughout development.</a:t>
              </a:r>
              <a:endParaRPr sz="135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Use feedback to shape direction.</a:t>
              </a:r>
              <a:endParaRPr sz="1350">
                <a:latin typeface="Inter"/>
                <a:ea typeface="Inter"/>
                <a:cs typeface="Inter"/>
                <a:sym typeface="Inter"/>
              </a:endParaRPr>
            </a:p>
          </p:txBody>
        </p:sp>
        <p:sp>
          <p:nvSpPr>
            <p:cNvPr id="667" name="Google Shape;667;p89"/>
            <p:cNvSpPr/>
            <p:nvPr/>
          </p:nvSpPr>
          <p:spPr>
            <a:xfrm>
              <a:off x="3537450" y="2733675"/>
              <a:ext cx="2465400" cy="2286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sz="1350" b="1">
                  <a:latin typeface="Inter"/>
                  <a:ea typeface="Inter"/>
                  <a:cs typeface="Inter"/>
                  <a:sym typeface="Inter"/>
                </a:rPr>
                <a:t>Test Early and Often</a:t>
              </a:r>
              <a:endParaRPr sz="1350" b="0" i="0" u="none" strike="noStrike" cap="none">
                <a:solidFill>
                  <a:schemeClr val="dk1"/>
                </a:solidFill>
                <a:latin typeface="Calibri"/>
                <a:ea typeface="Calibri"/>
                <a:cs typeface="Calibri"/>
                <a:sym typeface="Calibri"/>
              </a:endParaRPr>
            </a:p>
          </p:txBody>
        </p:sp>
      </p:grpSp>
      <p:grpSp>
        <p:nvGrpSpPr>
          <p:cNvPr id="5" name="Group 4" descr="Lead with user needs, create user stories, focus on what people actually want to do, let that guide development">
            <a:extLst>
              <a:ext uri="{FF2B5EF4-FFF2-40B4-BE49-F238E27FC236}">
                <a16:creationId xmlns:a16="http://schemas.microsoft.com/office/drawing/2014/main" id="{55E7366D-F502-2C74-5333-405D2ECBB753}"/>
              </a:ext>
            </a:extLst>
          </p:cNvPr>
          <p:cNvGrpSpPr/>
          <p:nvPr/>
        </p:nvGrpSpPr>
        <p:grpSpPr>
          <a:xfrm>
            <a:off x="6324575" y="2535263"/>
            <a:ext cx="2535775" cy="2148900"/>
            <a:chOff x="6324575" y="2535263"/>
            <a:chExt cx="2535775" cy="2148900"/>
          </a:xfrm>
        </p:grpSpPr>
        <p:sp>
          <p:nvSpPr>
            <p:cNvPr id="669" name="Google Shape;669;p89"/>
            <p:cNvSpPr/>
            <p:nvPr/>
          </p:nvSpPr>
          <p:spPr>
            <a:xfrm>
              <a:off x="6324575" y="2535263"/>
              <a:ext cx="2438400" cy="21489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457200" lvl="0" indent="0" algn="l" rtl="0">
                <a:lnSpc>
                  <a:spcPct val="115000"/>
                </a:lnSpc>
                <a:spcBef>
                  <a:spcPts val="1200"/>
                </a:spcBef>
                <a:spcAft>
                  <a:spcPts val="0"/>
                </a:spcAft>
                <a:buNone/>
              </a:pPr>
              <a:endParaRPr sz="1200">
                <a:solidFill>
                  <a:srgbClr val="1B1B1B"/>
                </a:solidFill>
                <a:latin typeface="Nunito"/>
                <a:ea typeface="Nunito"/>
                <a:cs typeface="Nunito"/>
                <a:sym typeface="Nunito"/>
              </a:endParaRPr>
            </a:p>
            <a:p>
              <a:pPr marL="457200" lvl="0" indent="0" algn="l" rtl="0">
                <a:lnSpc>
                  <a:spcPct val="115000"/>
                </a:lnSpc>
                <a:spcBef>
                  <a:spcPts val="1200"/>
                </a:spcBef>
                <a:spcAft>
                  <a:spcPts val="0"/>
                </a:spcAft>
                <a:buNone/>
              </a:pPr>
              <a:endParaRPr sz="1350">
                <a:solidFill>
                  <a:srgbClr val="1B1B1B"/>
                </a:solidFill>
                <a:latin typeface="Inter"/>
                <a:ea typeface="Inter"/>
                <a:cs typeface="Inter"/>
                <a:sym typeface="Inter"/>
              </a:endParaRPr>
            </a:p>
            <a:p>
              <a:pPr marL="457200" lvl="0" indent="-314325" algn="l" rtl="0">
                <a:lnSpc>
                  <a:spcPct val="115000"/>
                </a:lnSpc>
                <a:spcBef>
                  <a:spcPts val="120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Create user stories</a:t>
              </a:r>
              <a:endParaRPr sz="135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Focus on what people actually want to do.</a:t>
              </a: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a:solidFill>
                    <a:srgbClr val="1B1B1B"/>
                  </a:solidFill>
                  <a:latin typeface="Inter"/>
                  <a:ea typeface="Inter"/>
                  <a:cs typeface="Inter"/>
                  <a:sym typeface="Inter"/>
                </a:rPr>
                <a:t>Let that guide development.</a:t>
              </a:r>
              <a:br>
                <a:rPr lang="en" sz="1200">
                  <a:solidFill>
                    <a:srgbClr val="1B1B1B"/>
                  </a:solidFill>
                  <a:latin typeface="Nunito"/>
                  <a:ea typeface="Nunito"/>
                  <a:cs typeface="Nunito"/>
                  <a:sym typeface="Nunito"/>
                </a:rPr>
              </a:br>
              <a:endParaRPr/>
            </a:p>
          </p:txBody>
        </p:sp>
        <p:sp>
          <p:nvSpPr>
            <p:cNvPr id="670" name="Google Shape;670;p89"/>
            <p:cNvSpPr/>
            <p:nvPr/>
          </p:nvSpPr>
          <p:spPr>
            <a:xfrm>
              <a:off x="6394950" y="2561500"/>
              <a:ext cx="2465400" cy="5274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sz="1350" b="1">
                  <a:latin typeface="Inter"/>
                  <a:ea typeface="Inter"/>
                  <a:cs typeface="Inter"/>
                  <a:sym typeface="Inter"/>
                </a:rPr>
                <a:t>Lead with User Needs</a:t>
              </a:r>
              <a:endParaRPr sz="135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75"/>
        <p:cNvGrpSpPr/>
        <p:nvPr/>
      </p:nvGrpSpPr>
      <p:grpSpPr>
        <a:xfrm>
          <a:off x="0" y="0"/>
          <a:ext cx="0" cy="0"/>
          <a:chOff x="0" y="0"/>
          <a:chExt cx="0" cy="0"/>
        </a:xfrm>
      </p:grpSpPr>
      <p:sp>
        <p:nvSpPr>
          <p:cNvPr id="678" name="Google Shape;678;p90"/>
          <p:cNvSpPr>
            <a:spLocks noGrp="1"/>
          </p:cNvSpPr>
          <p:nvPr>
            <p:ph type="title" idx="4294967295"/>
          </p:nvPr>
        </p:nvSpPr>
        <p:spPr>
          <a:xfrm>
            <a:off x="609600" y="609600"/>
            <a:ext cx="797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Minimum Viable Product (MVP) and Lean Startup</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77" name="Google Shape;677;p90"/>
          <p:cNvSpPr/>
          <p:nvPr/>
        </p:nvSpPr>
        <p:spPr>
          <a:xfrm>
            <a:off x="609600" y="1152300"/>
            <a:ext cx="7636500" cy="3381600"/>
          </a:xfrm>
          <a:prstGeom prst="rect">
            <a:avLst/>
          </a:prstGeom>
          <a:noFill/>
          <a:ln>
            <a:noFill/>
          </a:ln>
        </p:spPr>
        <p:txBody>
          <a:bodyPr spcFirstLastPara="1" wrap="square" lIns="91425" tIns="45700" rIns="91425" bIns="45700" anchor="ctr" anchorCtr="0">
            <a:noAutofit/>
          </a:bodyPr>
          <a:lstStyle/>
          <a:p>
            <a:pPr marL="428625" lvl="0" indent="-285750" algn="l" rtl="0">
              <a:lnSpc>
                <a:spcPct val="100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Lean Startup is a method for building products through rapid experimentation, continuous user feedback, and iterative design to minimize waste and increase the chances of success.</a:t>
            </a:r>
            <a:endParaRPr sz="1600">
              <a:solidFill>
                <a:srgbClr val="1B1B1B"/>
              </a:solidFill>
              <a:latin typeface="Inter"/>
              <a:ea typeface="Inter"/>
              <a:cs typeface="Inter"/>
              <a:sym typeface="Inter"/>
            </a:endParaRPr>
          </a:p>
          <a:p>
            <a:pPr marL="428625" lvl="0" indent="-285750" algn="l" rtl="0">
              <a:lnSpc>
                <a:spcPct val="100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The MVP is a core component of of Lean Startup</a:t>
            </a:r>
            <a:endParaRPr sz="1600">
              <a:solidFill>
                <a:srgbClr val="1B1B1B"/>
              </a:solidFill>
              <a:latin typeface="Inter"/>
              <a:ea typeface="Inter"/>
              <a:cs typeface="Inter"/>
              <a:sym typeface="Inter"/>
            </a:endParaRPr>
          </a:p>
          <a:p>
            <a:pPr marL="885825" lvl="1" indent="-285750" algn="l" rtl="0">
              <a:lnSpc>
                <a:spcPct val="100000"/>
              </a:lnSpc>
              <a:spcBef>
                <a:spcPts val="0"/>
              </a:spcBef>
              <a:spcAft>
                <a:spcPts val="0"/>
              </a:spcAft>
              <a:buClr>
                <a:srgbClr val="1B1B1B"/>
              </a:buClr>
              <a:buSzPts val="1350"/>
              <a:buFont typeface="Courier New" panose="02070309020205020404" pitchFamily="49" charset="0"/>
              <a:buChar char="o"/>
            </a:pPr>
            <a:r>
              <a:rPr lang="en" sz="1600">
                <a:solidFill>
                  <a:srgbClr val="1B1B1B"/>
                </a:solidFill>
                <a:latin typeface="Inter"/>
                <a:ea typeface="Inter"/>
                <a:cs typeface="Inter"/>
                <a:sym typeface="Inter"/>
              </a:rPr>
              <a:t>Definition: The simplest version of your product to test hypotheses about customer needs</a:t>
            </a:r>
            <a:endParaRPr sz="1600">
              <a:solidFill>
                <a:srgbClr val="1B1B1B"/>
              </a:solidFill>
              <a:latin typeface="Inter"/>
              <a:ea typeface="Inter"/>
              <a:cs typeface="Inter"/>
              <a:sym typeface="Inter"/>
            </a:endParaRPr>
          </a:p>
          <a:p>
            <a:pPr marL="1343025" lvl="2" indent="-285750" algn="l" rtl="0">
              <a:lnSpc>
                <a:spcPct val="100000"/>
              </a:lnSpc>
              <a:spcBef>
                <a:spcPts val="0"/>
              </a:spcBef>
              <a:spcAft>
                <a:spcPts val="0"/>
              </a:spcAft>
              <a:buClr>
                <a:srgbClr val="1B1B1B"/>
              </a:buClr>
              <a:buSzPts val="1350"/>
              <a:buFont typeface="Wingdings" pitchFamily="2" charset="2"/>
              <a:buChar char="§"/>
            </a:pPr>
            <a:r>
              <a:rPr lang="en" sz="1600">
                <a:solidFill>
                  <a:srgbClr val="1B1B1B"/>
                </a:solidFill>
                <a:latin typeface="Inter"/>
                <a:ea typeface="Inter"/>
                <a:cs typeface="Inter"/>
                <a:sym typeface="Inter"/>
              </a:rPr>
              <a:t>Still needs to deliver value!</a:t>
            </a:r>
            <a:endParaRPr sz="1600">
              <a:solidFill>
                <a:srgbClr val="1B1B1B"/>
              </a:solidFill>
              <a:latin typeface="Inter"/>
              <a:ea typeface="Inter"/>
              <a:cs typeface="Inter"/>
              <a:sym typeface="Inter"/>
            </a:endParaRPr>
          </a:p>
          <a:p>
            <a:pPr marL="428625" lvl="0" indent="-285750" algn="l" rtl="0">
              <a:lnSpc>
                <a:spcPct val="100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Purpose: To validate assumptions and gather feedback</a:t>
            </a:r>
            <a:endParaRPr sz="1600">
              <a:solidFill>
                <a:srgbClr val="1B1B1B"/>
              </a:solidFill>
              <a:latin typeface="Inter"/>
              <a:ea typeface="Inter"/>
              <a:cs typeface="Inter"/>
              <a:sym typeface="Inte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83"/>
        <p:cNvGrpSpPr/>
        <p:nvPr/>
      </p:nvGrpSpPr>
      <p:grpSpPr>
        <a:xfrm>
          <a:off x="0" y="0"/>
          <a:ext cx="0" cy="0"/>
          <a:chOff x="0" y="0"/>
          <a:chExt cx="0" cy="0"/>
        </a:xfrm>
      </p:grpSpPr>
      <p:sp>
        <p:nvSpPr>
          <p:cNvPr id="684" name="Google Shape;684;p9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91"/>
          <p:cNvSpPr>
            <a:spLocks noGrp="1"/>
          </p:cNvSpPr>
          <p:nvPr>
            <p:ph type="title" idx="4294967295"/>
          </p:nvPr>
        </p:nvSpPr>
        <p:spPr>
          <a:xfrm>
            <a:off x="609600" y="609600"/>
            <a:ext cx="7404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does an MVP look like?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2" name="Google Shape;693;p92">
            <a:extLst>
              <a:ext uri="{FF2B5EF4-FFF2-40B4-BE49-F238E27FC236}">
                <a16:creationId xmlns:a16="http://schemas.microsoft.com/office/drawing/2014/main" id="{63D43746-5144-4121-DF57-A0027D58B71F}"/>
              </a:ext>
            </a:extLst>
          </p:cNvPr>
          <p:cNvSpPr/>
          <p:nvPr/>
        </p:nvSpPr>
        <p:spPr>
          <a:xfrm>
            <a:off x="609600" y="1628500"/>
            <a:ext cx="6554700" cy="2031600"/>
          </a:xfrm>
          <a:prstGeom prst="rect">
            <a:avLst/>
          </a:prstGeom>
          <a:noFill/>
          <a:ln>
            <a:noFill/>
          </a:ln>
        </p:spPr>
        <p:txBody>
          <a:bodyPr spcFirstLastPara="1" wrap="square" lIns="91425" tIns="45700" rIns="91425" bIns="45700" anchor="ctr" anchorCtr="0">
            <a:noAutofit/>
          </a:bodyPr>
          <a:lstStyle/>
          <a:p>
            <a:pPr marL="142875" lvl="0" algn="l" rtl="0">
              <a:lnSpc>
                <a:spcPct val="136000"/>
              </a:lnSpc>
              <a:spcBef>
                <a:spcPts val="0"/>
              </a:spcBef>
              <a:spcAft>
                <a:spcPts val="0"/>
              </a:spcAft>
              <a:buSzPts val="1350"/>
            </a:pPr>
            <a:r>
              <a:rPr lang="en" sz="1600">
                <a:latin typeface="Inter"/>
                <a:ea typeface="Inter"/>
                <a:cs typeface="Inter"/>
                <a:sym typeface="Inter"/>
              </a:rPr>
              <a:t>It can be very simple:</a:t>
            </a:r>
          </a:p>
          <a:p>
            <a:pPr marL="142875" lvl="0" algn="l" rtl="0">
              <a:lnSpc>
                <a:spcPct val="136000"/>
              </a:lnSpc>
              <a:spcBef>
                <a:spcPts val="0"/>
              </a:spcBef>
              <a:spcAft>
                <a:spcPts val="0"/>
              </a:spcAft>
              <a:buSzPts val="1350"/>
            </a:pPr>
            <a:endParaRPr lang="en"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 wireframe</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 clickable prototype</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PowerPoint slide deck</a:t>
            </a:r>
          </a:p>
          <a:p>
            <a:pPr marL="457200" lvl="0" indent="-314325" algn="l" rtl="0">
              <a:lnSpc>
                <a:spcPct val="136000"/>
              </a:lnSpc>
              <a:spcBef>
                <a:spcPts val="0"/>
              </a:spcBef>
              <a:spcAft>
                <a:spcPts val="0"/>
              </a:spcAft>
              <a:buSzPts val="1350"/>
              <a:buFont typeface="Inter"/>
              <a:buChar char="●"/>
            </a:pPr>
            <a:endParaRPr lang="en" sz="1600">
              <a:latin typeface="Inter"/>
              <a:ea typeface="Inter"/>
              <a:cs typeface="Inter"/>
              <a:sym typeface="Inter"/>
            </a:endParaRPr>
          </a:p>
          <a:p>
            <a:pPr marL="142875" lvl="0" algn="l" rtl="0">
              <a:lnSpc>
                <a:spcPct val="136000"/>
              </a:lnSpc>
              <a:spcBef>
                <a:spcPts val="0"/>
              </a:spcBef>
              <a:spcAft>
                <a:spcPts val="0"/>
              </a:spcAft>
              <a:buSzPts val="1350"/>
            </a:pPr>
            <a:r>
              <a:rPr lang="en" sz="1600">
                <a:latin typeface="Inter"/>
                <a:ea typeface="Inter"/>
                <a:cs typeface="Inter"/>
                <a:sym typeface="Inter"/>
              </a:rPr>
              <a:t>It just needs to be “enough” to get real feedback. </a:t>
            </a:r>
            <a:endParaRPr sz="1600">
              <a:latin typeface="Inter"/>
              <a:ea typeface="Inter"/>
              <a:cs typeface="Inter"/>
              <a:sym typeface="Inte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91"/>
        <p:cNvGrpSpPr/>
        <p:nvPr/>
      </p:nvGrpSpPr>
      <p:grpSpPr>
        <a:xfrm>
          <a:off x="0" y="0"/>
          <a:ext cx="0" cy="0"/>
          <a:chOff x="0" y="0"/>
          <a:chExt cx="0" cy="0"/>
        </a:xfrm>
      </p:grpSpPr>
      <p:sp>
        <p:nvSpPr>
          <p:cNvPr id="692" name="Google Shape;692;p9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92"/>
          <p:cNvSpPr>
            <a:spLocks noGrp="1"/>
          </p:cNvSpPr>
          <p:nvPr>
            <p:ph type="title" idx="4294967295"/>
          </p:nvPr>
        </p:nvSpPr>
        <p:spPr>
          <a:xfrm>
            <a:off x="609600" y="609600"/>
            <a:ext cx="694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happens after MVP testing?</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693" name="Google Shape;693;p92"/>
          <p:cNvSpPr/>
          <p:nvPr/>
        </p:nvSpPr>
        <p:spPr>
          <a:xfrm>
            <a:off x="609575" y="1628500"/>
            <a:ext cx="3173400" cy="20316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Gather user feedback</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Document your findings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Analyze whether your assumptions were correct</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Pivot or persevere?</a:t>
            </a:r>
            <a:endParaRPr sz="1600">
              <a:latin typeface="Inter"/>
              <a:ea typeface="Inter"/>
              <a:cs typeface="Inter"/>
              <a:sym typeface="Inter"/>
            </a:endParaRPr>
          </a:p>
        </p:txBody>
      </p:sp>
      <p:pic>
        <p:nvPicPr>
          <p:cNvPr id="695" name="Google Shape;695;p92" descr="Pivot - arrow pointing backwards"/>
          <p:cNvPicPr preferRelativeResize="0"/>
          <p:nvPr/>
        </p:nvPicPr>
        <p:blipFill>
          <a:blip r:embed="rId3">
            <a:alphaModFix/>
          </a:blip>
          <a:stretch>
            <a:fillRect/>
          </a:stretch>
        </p:blipFill>
        <p:spPr>
          <a:xfrm>
            <a:off x="5808050" y="1077450"/>
            <a:ext cx="3215002" cy="2139651"/>
          </a:xfrm>
          <a:prstGeom prst="rect">
            <a:avLst/>
          </a:prstGeom>
          <a:noFill/>
          <a:ln>
            <a:noFill/>
          </a:ln>
        </p:spPr>
      </p:pic>
      <p:pic>
        <p:nvPicPr>
          <p:cNvPr id="696" name="Google Shape;696;p92" descr="Persevere - arrow pointing forward"/>
          <p:cNvPicPr preferRelativeResize="0"/>
          <p:nvPr/>
        </p:nvPicPr>
        <p:blipFill>
          <a:blip r:embed="rId4">
            <a:alphaModFix/>
          </a:blip>
          <a:stretch>
            <a:fillRect/>
          </a:stretch>
        </p:blipFill>
        <p:spPr>
          <a:xfrm>
            <a:off x="3902426" y="2689725"/>
            <a:ext cx="3286298" cy="229944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01"/>
        <p:cNvGrpSpPr/>
        <p:nvPr/>
      </p:nvGrpSpPr>
      <p:grpSpPr>
        <a:xfrm>
          <a:off x="0" y="0"/>
          <a:ext cx="0" cy="0"/>
          <a:chOff x="0" y="0"/>
          <a:chExt cx="0" cy="0"/>
        </a:xfrm>
      </p:grpSpPr>
      <p:sp>
        <p:nvSpPr>
          <p:cNvPr id="702" name="Google Shape;702;p9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93"/>
          <p:cNvSpPr>
            <a:spLocks noGrp="1"/>
          </p:cNvSpPr>
          <p:nvPr>
            <p:ph type="title" idx="4294967295"/>
          </p:nvPr>
        </p:nvSpPr>
        <p:spPr>
          <a:xfrm>
            <a:off x="609600" y="609600"/>
            <a:ext cx="694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Knowledge check</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03" name="Google Shape;703;p93"/>
          <p:cNvSpPr/>
          <p:nvPr/>
        </p:nvSpPr>
        <p:spPr>
          <a:xfrm>
            <a:off x="609575" y="1694550"/>
            <a:ext cx="7895700" cy="17544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a:latin typeface="Inter"/>
                <a:ea typeface="Inter"/>
                <a:cs typeface="Inter"/>
                <a:sym typeface="Inter"/>
              </a:rPr>
              <a:t>Which of the following best describes the purpose of an MVP (Minimum Viable Product)?</a:t>
            </a:r>
            <a:endParaRPr sz="1600">
              <a:latin typeface="Inter"/>
              <a:ea typeface="Inter"/>
              <a:cs typeface="Inter"/>
              <a:sym typeface="Inter"/>
            </a:endParaRPr>
          </a:p>
          <a:p>
            <a:pPr marL="457200" lvl="0" indent="0" algn="l" rtl="0">
              <a:lnSpc>
                <a:spcPct val="115000"/>
              </a:lnSpc>
              <a:spcBef>
                <a:spcPts val="1200"/>
              </a:spcBef>
              <a:spcAft>
                <a:spcPts val="0"/>
              </a:spcAft>
              <a:buNone/>
            </a:pPr>
            <a:r>
              <a:rPr lang="en" sz="1600">
                <a:latin typeface="Inter"/>
                <a:ea typeface="Inter"/>
                <a:cs typeface="Inter"/>
                <a:sym typeface="Inter"/>
              </a:rPr>
              <a:t>A. To deliver a final product as quickly as possible</a:t>
            </a:r>
            <a:endParaRPr sz="1600">
              <a:latin typeface="Inter"/>
              <a:ea typeface="Inter"/>
              <a:cs typeface="Inter"/>
              <a:sym typeface="Inter"/>
            </a:endParaRPr>
          </a:p>
          <a:p>
            <a:pPr marL="457200" lvl="0" indent="0" algn="l" rtl="0">
              <a:lnSpc>
                <a:spcPct val="115000"/>
              </a:lnSpc>
              <a:spcBef>
                <a:spcPts val="1200"/>
              </a:spcBef>
              <a:spcAft>
                <a:spcPts val="0"/>
              </a:spcAft>
              <a:buNone/>
            </a:pPr>
            <a:r>
              <a:rPr lang="en" sz="1600">
                <a:latin typeface="Inter"/>
                <a:ea typeface="Inter"/>
                <a:cs typeface="Inter"/>
                <a:sym typeface="Inter"/>
              </a:rPr>
              <a:t>B. To create a highly detailed prototype with full functionality</a:t>
            </a:r>
            <a:endParaRPr sz="1600">
              <a:latin typeface="Inter"/>
              <a:ea typeface="Inter"/>
              <a:cs typeface="Inter"/>
              <a:sym typeface="Inter"/>
            </a:endParaRPr>
          </a:p>
          <a:p>
            <a:pPr marL="457200" lvl="0" indent="0" algn="l" rtl="0">
              <a:lnSpc>
                <a:spcPct val="115000"/>
              </a:lnSpc>
              <a:spcBef>
                <a:spcPts val="1200"/>
              </a:spcBef>
              <a:spcAft>
                <a:spcPts val="0"/>
              </a:spcAft>
              <a:buNone/>
            </a:pPr>
            <a:r>
              <a:rPr lang="en" sz="1600">
                <a:latin typeface="Inter"/>
                <a:ea typeface="Inter"/>
                <a:cs typeface="Inter"/>
                <a:sym typeface="Inter"/>
              </a:rPr>
              <a:t>C. To test assumptions about user needs using a lightweight version of a product</a:t>
            </a:r>
            <a:endParaRPr sz="1600">
              <a:latin typeface="Inter"/>
              <a:ea typeface="Inter"/>
              <a:cs typeface="Inter"/>
              <a:sym typeface="Inter"/>
            </a:endParaRPr>
          </a:p>
          <a:p>
            <a:pPr marL="457200" lvl="0" indent="0" algn="l" rtl="0">
              <a:lnSpc>
                <a:spcPct val="115000"/>
              </a:lnSpc>
              <a:spcBef>
                <a:spcPts val="1200"/>
              </a:spcBef>
              <a:spcAft>
                <a:spcPts val="0"/>
              </a:spcAft>
              <a:buNone/>
            </a:pPr>
            <a:r>
              <a:rPr lang="en" sz="1600">
                <a:latin typeface="Inter"/>
                <a:ea typeface="Inter"/>
                <a:cs typeface="Inter"/>
                <a:sym typeface="Inter"/>
              </a:rPr>
              <a:t>D. To present executive stakeholders with polished features for approval</a:t>
            </a:r>
            <a:endParaRPr sz="1600">
              <a:latin typeface="Inter"/>
              <a:ea typeface="Inter"/>
              <a:cs typeface="Inter"/>
              <a:sym typeface="Inte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09"/>
        <p:cNvGrpSpPr/>
        <p:nvPr/>
      </p:nvGrpSpPr>
      <p:grpSpPr>
        <a:xfrm>
          <a:off x="0" y="0"/>
          <a:ext cx="0" cy="0"/>
          <a:chOff x="0" y="0"/>
          <a:chExt cx="0" cy="0"/>
        </a:xfrm>
      </p:grpSpPr>
      <p:sp>
        <p:nvSpPr>
          <p:cNvPr id="713" name="Google Shape;713;p94"/>
          <p:cNvSpPr>
            <a:spLocks noGrp="1"/>
          </p:cNvSpPr>
          <p:nvPr>
            <p:ph type="title" idx="4294967295"/>
          </p:nvPr>
        </p:nvSpPr>
        <p:spPr>
          <a:xfrm>
            <a:off x="609600" y="609600"/>
            <a:ext cx="694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Knowledge check</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10" name="Google Shape;710;p94"/>
          <p:cNvSpPr/>
          <p:nvPr/>
        </p:nvSpPr>
        <p:spPr>
          <a:xfrm>
            <a:off x="609575" y="1839001"/>
            <a:ext cx="7807200" cy="20091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a:latin typeface="Inter"/>
                <a:ea typeface="Inter"/>
                <a:cs typeface="Inter"/>
                <a:sym typeface="Inter"/>
              </a:rPr>
              <a:t>Which of the following best describes the purpose of an MVP (Minimum Viable Product)?</a:t>
            </a:r>
            <a:endParaRPr sz="1600">
              <a:latin typeface="Inter"/>
              <a:ea typeface="Inter"/>
              <a:cs typeface="Inter"/>
              <a:sym typeface="Inter"/>
            </a:endParaRPr>
          </a:p>
          <a:p>
            <a:pPr marL="457200" lvl="0" indent="0" algn="l" rtl="0">
              <a:lnSpc>
                <a:spcPct val="115000"/>
              </a:lnSpc>
              <a:spcBef>
                <a:spcPts val="1200"/>
              </a:spcBef>
              <a:spcAft>
                <a:spcPts val="0"/>
              </a:spcAft>
              <a:buNone/>
            </a:pPr>
            <a:r>
              <a:rPr lang="en" sz="1600">
                <a:latin typeface="Inter"/>
                <a:ea typeface="Inter"/>
                <a:cs typeface="Inter"/>
                <a:sym typeface="Inter"/>
              </a:rPr>
              <a:t>A. To deliver a final product as quickly as possible</a:t>
            </a:r>
            <a:endParaRPr sz="1600">
              <a:latin typeface="Inter"/>
              <a:ea typeface="Inter"/>
              <a:cs typeface="Inter"/>
              <a:sym typeface="Inter"/>
            </a:endParaRPr>
          </a:p>
          <a:p>
            <a:pPr marL="457200" lvl="0" indent="0" algn="l" rtl="0">
              <a:lnSpc>
                <a:spcPct val="115000"/>
              </a:lnSpc>
              <a:spcBef>
                <a:spcPts val="1200"/>
              </a:spcBef>
              <a:spcAft>
                <a:spcPts val="0"/>
              </a:spcAft>
              <a:buNone/>
            </a:pPr>
            <a:r>
              <a:rPr lang="en" sz="1600">
                <a:latin typeface="Inter"/>
                <a:ea typeface="Inter"/>
                <a:cs typeface="Inter"/>
                <a:sym typeface="Inter"/>
              </a:rPr>
              <a:t>B. To create a highly detailed prototype with full functionality</a:t>
            </a:r>
            <a:endParaRPr sz="1600">
              <a:latin typeface="Inter"/>
              <a:ea typeface="Inter"/>
              <a:cs typeface="Inter"/>
              <a:sym typeface="Inter"/>
            </a:endParaRPr>
          </a:p>
          <a:p>
            <a:pPr marL="457200" lvl="0" indent="0" algn="l" rtl="0">
              <a:lnSpc>
                <a:spcPct val="115000"/>
              </a:lnSpc>
              <a:spcBef>
                <a:spcPts val="1200"/>
              </a:spcBef>
              <a:spcAft>
                <a:spcPts val="0"/>
              </a:spcAft>
              <a:buNone/>
            </a:pPr>
            <a:r>
              <a:rPr lang="en" sz="1600">
                <a:latin typeface="Inter"/>
                <a:ea typeface="Inter"/>
                <a:cs typeface="Inter"/>
                <a:sym typeface="Inter"/>
              </a:rPr>
              <a:t>C. To test assumptions about user needs using a lightweight version of a product</a:t>
            </a:r>
            <a:endParaRPr sz="1600">
              <a:latin typeface="Inter"/>
              <a:ea typeface="Inter"/>
              <a:cs typeface="Inter"/>
              <a:sym typeface="Inter"/>
            </a:endParaRPr>
          </a:p>
          <a:p>
            <a:pPr marL="457200" lvl="0" indent="0" algn="l" rtl="0">
              <a:lnSpc>
                <a:spcPct val="115000"/>
              </a:lnSpc>
              <a:spcBef>
                <a:spcPts val="1200"/>
              </a:spcBef>
              <a:spcAft>
                <a:spcPts val="0"/>
              </a:spcAft>
              <a:buNone/>
            </a:pPr>
            <a:r>
              <a:rPr lang="en" sz="1600">
                <a:latin typeface="Inter"/>
                <a:ea typeface="Inter"/>
                <a:cs typeface="Inter"/>
                <a:sym typeface="Inter"/>
              </a:rPr>
              <a:t>D. To present executive stakeholders with polished features for approval</a:t>
            </a:r>
          </a:p>
          <a:p>
            <a:pPr marL="0" marR="0" lvl="0" indent="0" algn="l" rtl="0">
              <a:lnSpc>
                <a:spcPct val="136000"/>
              </a:lnSpc>
              <a:spcBef>
                <a:spcPts val="1200"/>
              </a:spcBef>
              <a:spcAft>
                <a:spcPts val="0"/>
              </a:spcAft>
              <a:buClr>
                <a:srgbClr val="000000"/>
              </a:buClr>
              <a:buSzPts val="1125"/>
              <a:buFont typeface="Inter"/>
              <a:buNone/>
            </a:pPr>
            <a:endParaRPr lang="en-US" sz="1350">
              <a:latin typeface="Inter"/>
              <a:ea typeface="Inter"/>
              <a:cs typeface="Inter"/>
              <a:sym typeface="Inter"/>
            </a:endParaRPr>
          </a:p>
        </p:txBody>
      </p:sp>
      <p:sp>
        <p:nvSpPr>
          <p:cNvPr id="711" name="Google Shape;711;p94" descr="Correct answer C. To test assumptions about user needs using a lightweight version of a product">
            <a:extLst>
              <a:ext uri="{C183D7F6-B498-43B3-948B-1728B52AA6E4}">
                <adec:decorative xmlns:adec="http://schemas.microsoft.com/office/drawing/2017/decorative" val="0"/>
              </a:ext>
            </a:extLst>
          </p:cNvPr>
          <p:cNvSpPr/>
          <p:nvPr/>
        </p:nvSpPr>
        <p:spPr>
          <a:xfrm>
            <a:off x="950976" y="2542032"/>
            <a:ext cx="6865200" cy="320100"/>
          </a:xfrm>
          <a:prstGeom prst="rect">
            <a:avLst/>
          </a:prstGeom>
          <a:noFill/>
          <a:ln w="381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2" name="Google Shape;712;p9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18"/>
        <p:cNvGrpSpPr/>
        <p:nvPr/>
      </p:nvGrpSpPr>
      <p:grpSpPr>
        <a:xfrm>
          <a:off x="0" y="0"/>
          <a:ext cx="0" cy="0"/>
          <a:chOff x="0" y="0"/>
          <a:chExt cx="0" cy="0"/>
        </a:xfrm>
      </p:grpSpPr>
      <p:sp>
        <p:nvSpPr>
          <p:cNvPr id="719" name="Google Shape;719;p9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95"/>
          <p:cNvSpPr>
            <a:spLocks noGrp="1"/>
          </p:cNvSpPr>
          <p:nvPr>
            <p:ph type="title" idx="4294967295"/>
          </p:nvPr>
        </p:nvSpPr>
        <p:spPr>
          <a:xfrm>
            <a:off x="609600" y="609600"/>
            <a:ext cx="6017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User Research Techniques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20" name="Google Shape;720;p95"/>
          <p:cNvSpPr/>
          <p:nvPr/>
        </p:nvSpPr>
        <p:spPr>
          <a:xfrm>
            <a:off x="609600" y="1635450"/>
            <a:ext cx="7636500" cy="18726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A/B Testing</a:t>
            </a: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Personas</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Journey Mapping</a:t>
            </a:r>
            <a:endParaRPr sz="1600">
              <a:latin typeface="Inter"/>
              <a:ea typeface="Inter"/>
              <a:cs typeface="Inter"/>
              <a:sym typeface="Inte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26"/>
        <p:cNvGrpSpPr/>
        <p:nvPr/>
      </p:nvGrpSpPr>
      <p:grpSpPr>
        <a:xfrm>
          <a:off x="0" y="0"/>
          <a:ext cx="0" cy="0"/>
          <a:chOff x="0" y="0"/>
          <a:chExt cx="0" cy="0"/>
        </a:xfrm>
      </p:grpSpPr>
      <p:sp>
        <p:nvSpPr>
          <p:cNvPr id="727" name="Google Shape;727;p9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9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A/B Testing</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28" name="Google Shape;728;p96"/>
          <p:cNvSpPr/>
          <p:nvPr/>
        </p:nvSpPr>
        <p:spPr>
          <a:xfrm>
            <a:off x="609575" y="1404750"/>
            <a:ext cx="7636500" cy="10623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A method for testing and refining ideas in real time</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Can apply to layout, wording, imagery, or even button placement</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Turns subjective decisions into data-driven choices</a:t>
            </a:r>
            <a:endParaRPr sz="1600">
              <a:solidFill>
                <a:schemeClr val="dk1"/>
              </a:solidFill>
              <a:latin typeface="Inter"/>
              <a:ea typeface="Inter"/>
              <a:cs typeface="Inter"/>
              <a:sym typeface="Inter"/>
            </a:endParaRPr>
          </a:p>
        </p:txBody>
      </p:sp>
      <p:sp>
        <p:nvSpPr>
          <p:cNvPr id="731" name="Google Shape;731;p96"/>
          <p:cNvSpPr txBox="1"/>
          <p:nvPr/>
        </p:nvSpPr>
        <p:spPr>
          <a:xfrm>
            <a:off x="609574" y="2676451"/>
            <a:ext cx="4545521" cy="1933832"/>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400"/>
              </a:spcBef>
              <a:spcAft>
                <a:spcPts val="0"/>
              </a:spcAft>
              <a:buNone/>
            </a:pPr>
            <a:r>
              <a:rPr lang="en" sz="1600" b="1">
                <a:solidFill>
                  <a:schemeClr val="dk1"/>
                </a:solidFill>
                <a:latin typeface="Inter"/>
                <a:ea typeface="Inter"/>
                <a:cs typeface="Inter"/>
                <a:sym typeface="Inter"/>
              </a:rPr>
              <a:t>Why A/B Testing Works</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rPr>
              <a:t>Provides quick, measurable feedback</a:t>
            </a:r>
            <a:endParaRPr sz="1600">
              <a:solidFill>
                <a:schemeClr val="dk1"/>
              </a:solidFill>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rPr>
              <a:t>Low-risk experimentation</a:t>
            </a:r>
            <a:endParaRPr sz="1600">
              <a:solidFill>
                <a:schemeClr val="dk1"/>
              </a:solidFill>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rPr>
              <a:t>Helps teams iterate faster and more confidently</a:t>
            </a:r>
            <a:endParaRPr sz="1600">
              <a:solidFill>
                <a:schemeClr val="dk1"/>
              </a:solidFill>
            </a:endParaRPr>
          </a:p>
        </p:txBody>
      </p:sp>
      <p:pic>
        <p:nvPicPr>
          <p:cNvPr id="730" name="Google Shape;730;p96" descr="Two different screens on a tablet, one marked A, one marked B"/>
          <p:cNvPicPr preferRelativeResize="0"/>
          <p:nvPr/>
        </p:nvPicPr>
        <p:blipFill>
          <a:blip r:embed="rId3">
            <a:alphaModFix/>
          </a:blip>
          <a:stretch>
            <a:fillRect/>
          </a:stretch>
        </p:blipFill>
        <p:spPr>
          <a:xfrm>
            <a:off x="5393425" y="2611675"/>
            <a:ext cx="3430927" cy="22883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67"/>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Digital Services Landscape</a:t>
            </a:r>
            <a:endParaRPr/>
          </a:p>
        </p:txBody>
      </p:sp>
      <p:sp>
        <p:nvSpPr>
          <p:cNvPr id="493" name="Google Shape;493;p67"/>
          <p:cNvSpPr txBox="1">
            <a:spLocks noGrp="1"/>
          </p:cNvSpPr>
          <p:nvPr>
            <p:ph type="title" idx="2"/>
          </p:nvPr>
        </p:nvSpPr>
        <p:spPr>
          <a:xfrm>
            <a:off x="2899200" y="1194450"/>
            <a:ext cx="33456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Sprint  1</a:t>
            </a:r>
            <a:endParaRPr sz="48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36"/>
        <p:cNvGrpSpPr/>
        <p:nvPr/>
      </p:nvGrpSpPr>
      <p:grpSpPr>
        <a:xfrm>
          <a:off x="0" y="0"/>
          <a:ext cx="0" cy="0"/>
          <a:chOff x="0" y="0"/>
          <a:chExt cx="0" cy="0"/>
        </a:xfrm>
      </p:grpSpPr>
      <p:sp>
        <p:nvSpPr>
          <p:cNvPr id="737" name="Google Shape;737;p9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Personas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38" name="Google Shape;738;p97"/>
          <p:cNvSpPr/>
          <p:nvPr/>
        </p:nvSpPr>
        <p:spPr>
          <a:xfrm>
            <a:off x="609575" y="1404750"/>
            <a:ext cx="7636500" cy="14355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Fictional characters based on real user data</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Focus on goals, behaviors, and needs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Help teams align around who they’re building for</a:t>
            </a:r>
            <a:endParaRPr sz="1600">
              <a:latin typeface="Inter"/>
              <a:ea typeface="Inter"/>
              <a:cs typeface="Inter"/>
              <a:sym typeface="Inter"/>
            </a:endParaRPr>
          </a:p>
        </p:txBody>
      </p:sp>
      <p:sp>
        <p:nvSpPr>
          <p:cNvPr id="740" name="Google Shape;740;p97"/>
          <p:cNvSpPr txBox="1"/>
          <p:nvPr/>
        </p:nvSpPr>
        <p:spPr>
          <a:xfrm>
            <a:off x="609575" y="2949600"/>
            <a:ext cx="6347816" cy="165067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400"/>
              </a:spcBef>
              <a:spcAft>
                <a:spcPts val="0"/>
              </a:spcAft>
              <a:buNone/>
            </a:pPr>
            <a:r>
              <a:rPr lang="en" sz="1600" b="1">
                <a:solidFill>
                  <a:schemeClr val="dk1"/>
                </a:solidFill>
                <a:latin typeface="Inter"/>
                <a:ea typeface="Inter"/>
                <a:cs typeface="Inter"/>
                <a:sym typeface="Inter"/>
              </a:rPr>
              <a:t>Why Personas Matter</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Help ground decisions in user reality</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Prevent teams from chasing trends or internal preferences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Anchor development to </a:t>
            </a:r>
            <a:r>
              <a:rPr lang="en" sz="1600" i="1">
                <a:solidFill>
                  <a:schemeClr val="dk1"/>
                </a:solidFill>
                <a:latin typeface="Inter"/>
                <a:ea typeface="Inter"/>
                <a:cs typeface="Inter"/>
                <a:sym typeface="Inter"/>
              </a:rPr>
              <a:t>what actually matters</a:t>
            </a:r>
            <a:r>
              <a:rPr lang="en" sz="1600">
                <a:solidFill>
                  <a:schemeClr val="dk1"/>
                </a:solidFill>
                <a:latin typeface="Inter"/>
                <a:ea typeface="Inter"/>
                <a:cs typeface="Inter"/>
                <a:sym typeface="Inter"/>
              </a:rPr>
              <a:t> to users</a:t>
            </a:r>
            <a:endParaRPr sz="1600">
              <a:solidFill>
                <a:schemeClr val="dk1"/>
              </a:solidFill>
              <a:latin typeface="Inter"/>
              <a:ea typeface="Inter"/>
              <a:cs typeface="Inter"/>
              <a:sym typeface="Inte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5"/>
        <p:cNvGrpSpPr/>
        <p:nvPr/>
      </p:nvGrpSpPr>
      <p:grpSpPr>
        <a:xfrm>
          <a:off x="0" y="0"/>
          <a:ext cx="0" cy="0"/>
          <a:chOff x="0" y="0"/>
          <a:chExt cx="0" cy="0"/>
        </a:xfrm>
      </p:grpSpPr>
      <p:sp>
        <p:nvSpPr>
          <p:cNvPr id="746" name="Google Shape;746;p9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9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47" name="Google Shape;747;p98"/>
          <p:cNvSpPr/>
          <p:nvPr/>
        </p:nvSpPr>
        <p:spPr>
          <a:xfrm>
            <a:off x="609575" y="1544293"/>
            <a:ext cx="4856400" cy="14355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latin typeface="Inter"/>
                <a:ea typeface="Inter"/>
                <a:cs typeface="Inter"/>
                <a:sym typeface="Inter"/>
              </a:rPr>
              <a:t>Think about a service your agency provides. If you had to create a persona for one of your users, what are three things you would include about their needs or behaviors?</a:t>
            </a:r>
            <a:endParaRPr sz="1600">
              <a:latin typeface="Inter"/>
              <a:ea typeface="Inter"/>
              <a:cs typeface="Inter"/>
              <a:sym typeface="Inter"/>
            </a:endParaRPr>
          </a:p>
        </p:txBody>
      </p:sp>
      <p:pic>
        <p:nvPicPr>
          <p:cNvPr id="749" name="Google Shape;749;p98"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4"/>
        <p:cNvGrpSpPr/>
        <p:nvPr/>
      </p:nvGrpSpPr>
      <p:grpSpPr>
        <a:xfrm>
          <a:off x="0" y="0"/>
          <a:ext cx="0" cy="0"/>
          <a:chOff x="0" y="0"/>
          <a:chExt cx="0" cy="0"/>
        </a:xfrm>
      </p:grpSpPr>
      <p:sp>
        <p:nvSpPr>
          <p:cNvPr id="755" name="Google Shape;755;p9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Journey Mapping</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56" name="Google Shape;756;p99"/>
          <p:cNvSpPr/>
          <p:nvPr/>
        </p:nvSpPr>
        <p:spPr>
          <a:xfrm>
            <a:off x="609575" y="1404750"/>
            <a:ext cx="7636500" cy="21000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Visualizes the user’s experience across touchpoints</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Includes feelings, questions, and moments of friction</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Often built </a:t>
            </a:r>
            <a:r>
              <a:rPr lang="en" sz="1600" i="1">
                <a:solidFill>
                  <a:schemeClr val="dk1"/>
                </a:solidFill>
                <a:latin typeface="Inter"/>
                <a:ea typeface="Inter"/>
                <a:cs typeface="Inter"/>
                <a:sym typeface="Inter"/>
              </a:rPr>
              <a:t>on top of</a:t>
            </a:r>
            <a:r>
              <a:rPr lang="en" sz="1600">
                <a:solidFill>
                  <a:schemeClr val="dk1"/>
                </a:solidFill>
                <a:latin typeface="Inter"/>
                <a:ea typeface="Inter"/>
                <a:cs typeface="Inter"/>
                <a:sym typeface="Inter"/>
              </a:rPr>
              <a:t> personas for deeper understanding</a:t>
            </a:r>
            <a:endParaRPr sz="1600">
              <a:solidFill>
                <a:schemeClr val="dk1"/>
              </a:solidFill>
              <a:latin typeface="Inter"/>
              <a:ea typeface="Inter"/>
              <a:cs typeface="Inter"/>
              <a:sym typeface="Inte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62"/>
        <p:cNvGrpSpPr/>
        <p:nvPr/>
      </p:nvGrpSpPr>
      <p:grpSpPr>
        <a:xfrm>
          <a:off x="0" y="0"/>
          <a:ext cx="0" cy="0"/>
          <a:chOff x="0" y="0"/>
          <a:chExt cx="0" cy="0"/>
        </a:xfrm>
      </p:grpSpPr>
      <p:sp>
        <p:nvSpPr>
          <p:cNvPr id="763" name="Google Shape;763;p10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0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these tools matter</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64" name="Google Shape;764;p100"/>
          <p:cNvSpPr/>
          <p:nvPr/>
        </p:nvSpPr>
        <p:spPr>
          <a:xfrm>
            <a:off x="609575" y="1404750"/>
            <a:ext cx="7636500" cy="2239598"/>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A/B testing lets you experiment with confidence.</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Personas keep user needs front and center.</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Journey maps help teams empathize across the full experience.</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Together, they build better, user-aligned services.</a:t>
            </a:r>
            <a:endParaRPr sz="1600">
              <a:solidFill>
                <a:schemeClr val="dk1"/>
              </a:solidFill>
              <a:latin typeface="Inter"/>
              <a:ea typeface="Inter"/>
              <a:cs typeface="Inter"/>
              <a:sym typeface="Inte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70"/>
        <p:cNvGrpSpPr/>
        <p:nvPr/>
      </p:nvGrpSpPr>
      <p:grpSpPr>
        <a:xfrm>
          <a:off x="0" y="0"/>
          <a:ext cx="0" cy="0"/>
          <a:chOff x="0" y="0"/>
          <a:chExt cx="0" cy="0"/>
        </a:xfrm>
      </p:grpSpPr>
      <p:sp>
        <p:nvSpPr>
          <p:cNvPr id="771" name="Google Shape;771;p101"/>
          <p:cNvSpPr>
            <a:spLocks noGrp="1"/>
          </p:cNvSpPr>
          <p:nvPr>
            <p:ph type="title" idx="4294967295"/>
          </p:nvPr>
        </p:nvSpPr>
        <p:spPr>
          <a:xfrm>
            <a:off x="609600" y="2300300"/>
            <a:ext cx="69645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Contemporary Practices in Developing Digital Services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76"/>
        <p:cNvGrpSpPr/>
        <p:nvPr/>
      </p:nvGrpSpPr>
      <p:grpSpPr>
        <a:xfrm>
          <a:off x="0" y="0"/>
          <a:ext cx="0" cy="0"/>
          <a:chOff x="0" y="0"/>
          <a:chExt cx="0" cy="0"/>
        </a:xfrm>
      </p:grpSpPr>
      <p:sp>
        <p:nvSpPr>
          <p:cNvPr id="777" name="Google Shape;777;p102"/>
          <p:cNvSpPr>
            <a:spLocks noGrp="1"/>
          </p:cNvSpPr>
          <p:nvPr>
            <p:ph type="title" idx="4294967295"/>
          </p:nvPr>
        </p:nvSpPr>
        <p:spPr>
          <a:xfrm>
            <a:off x="609600" y="2300300"/>
            <a:ext cx="50619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Delivery Methods: Agile</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82"/>
        <p:cNvGrpSpPr/>
        <p:nvPr/>
      </p:nvGrpSpPr>
      <p:grpSpPr>
        <a:xfrm>
          <a:off x="0" y="0"/>
          <a:ext cx="0" cy="0"/>
          <a:chOff x="0" y="0"/>
          <a:chExt cx="0" cy="0"/>
        </a:xfrm>
      </p:grpSpPr>
      <p:sp>
        <p:nvSpPr>
          <p:cNvPr id="783" name="Google Shape;783;p10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03">
            <a:extLst>
              <a:ext uri="{C183D7F6-B498-43B3-948B-1728B52AA6E4}">
                <adec:decorative xmlns:adec="http://schemas.microsoft.com/office/drawing/2017/decorative" val="1"/>
              </a:ext>
            </a:extLst>
          </p:cNvPr>
          <p:cNvSpPr/>
          <p:nvPr/>
        </p:nvSpPr>
        <p:spPr>
          <a:xfrm>
            <a:off x="609575" y="1404750"/>
            <a:ext cx="7636500" cy="1981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1200"/>
              </a:spcAft>
              <a:buNone/>
            </a:pPr>
            <a:endParaRPr sz="1125">
              <a:latin typeface="Inter"/>
              <a:ea typeface="Inter"/>
              <a:cs typeface="Inter"/>
              <a:sym typeface="Inter"/>
            </a:endParaRPr>
          </a:p>
        </p:txBody>
      </p:sp>
      <p:sp>
        <p:nvSpPr>
          <p:cNvPr id="785" name="Google Shape;785;p103"/>
          <p:cNvSpPr>
            <a:spLocks noGrp="1"/>
          </p:cNvSpPr>
          <p:nvPr>
            <p:ph type="title" idx="4294967295"/>
          </p:nvPr>
        </p:nvSpPr>
        <p:spPr>
          <a:xfrm>
            <a:off x="609600" y="609600"/>
            <a:ext cx="6390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Agile Manifesto</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pic>
        <p:nvPicPr>
          <p:cNvPr id="786" name="Google Shape;786;p103" descr="Agile values are &quot;Individuals and Interactions over processes and tools&quot; &quot;Working software over comprehensive documentation&quot; Customer Collaboration over contract negotiation&quot; and &quot;Responding to Change over following a plan&quot;"/>
          <p:cNvPicPr preferRelativeResize="0"/>
          <p:nvPr/>
        </p:nvPicPr>
        <p:blipFill>
          <a:blip r:embed="rId3">
            <a:alphaModFix/>
          </a:blip>
          <a:stretch>
            <a:fillRect/>
          </a:stretch>
        </p:blipFill>
        <p:spPr>
          <a:xfrm>
            <a:off x="1611437" y="952500"/>
            <a:ext cx="5632774" cy="4190999"/>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91"/>
        <p:cNvGrpSpPr/>
        <p:nvPr/>
      </p:nvGrpSpPr>
      <p:grpSpPr>
        <a:xfrm>
          <a:off x="0" y="0"/>
          <a:ext cx="0" cy="0"/>
          <a:chOff x="0" y="0"/>
          <a:chExt cx="0" cy="0"/>
        </a:xfrm>
      </p:grpSpPr>
      <p:sp>
        <p:nvSpPr>
          <p:cNvPr id="792" name="Google Shape;792;p10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0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Agile Delivery?</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793" name="Google Shape;793;p104"/>
          <p:cNvSpPr/>
          <p:nvPr/>
        </p:nvSpPr>
        <p:spPr>
          <a:xfrm>
            <a:off x="609575" y="1404750"/>
            <a:ext cx="7636500" cy="2505300"/>
          </a:xfrm>
          <a:prstGeom prst="rect">
            <a:avLst/>
          </a:prstGeom>
          <a:noFill/>
          <a:ln>
            <a:noFill/>
          </a:ln>
        </p:spPr>
        <p:txBody>
          <a:bodyPr spcFirstLastPara="1" wrap="square" lIns="91425" tIns="45700" rIns="91425" bIns="45700" anchor="ctr" anchorCtr="0">
            <a:noAutofit/>
          </a:bodyPr>
          <a:lstStyle/>
          <a:p>
            <a:pPr marL="428625" lvl="0" indent="-285750" algn="l" rtl="0">
              <a:lnSpc>
                <a:spcPct val="100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Agile - Iterative, feedback-driven development</a:t>
            </a:r>
            <a:endParaRPr sz="1600">
              <a:solidFill>
                <a:srgbClr val="1B1B1B"/>
              </a:solidFill>
              <a:latin typeface="Inter"/>
              <a:ea typeface="Inter"/>
              <a:cs typeface="Inter"/>
              <a:sym typeface="Inter"/>
            </a:endParaRPr>
          </a:p>
          <a:p>
            <a:pPr marL="428625" lvl="0" indent="-285750" algn="l" rtl="0">
              <a:lnSpc>
                <a:spcPct val="100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Responding to change over following a rigid plan</a:t>
            </a:r>
            <a:endParaRPr sz="1600">
              <a:solidFill>
                <a:srgbClr val="1B1B1B"/>
              </a:solidFill>
              <a:latin typeface="Inter"/>
              <a:ea typeface="Inter"/>
              <a:cs typeface="Inter"/>
              <a:sym typeface="Inter"/>
            </a:endParaRPr>
          </a:p>
          <a:p>
            <a:pPr marL="428625" lvl="0" indent="-285750" algn="l" rtl="0">
              <a:lnSpc>
                <a:spcPct val="100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Collaboration, adaptability, transparency</a:t>
            </a:r>
          </a:p>
          <a:p>
            <a:pPr marL="428625" lvl="0" indent="-285750" algn="l" rtl="0">
              <a:lnSpc>
                <a:spcPct val="100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Culture shift/departure from waterfall delivery</a:t>
            </a:r>
            <a:br>
              <a:rPr lang="en" sz="1200">
                <a:solidFill>
                  <a:srgbClr val="1B1B1B"/>
                </a:solidFill>
                <a:latin typeface="Nunito"/>
                <a:ea typeface="Nunito"/>
                <a:cs typeface="Nunito"/>
                <a:sym typeface="Nunito"/>
              </a:rPr>
            </a:br>
            <a:endParaRPr sz="1125">
              <a:latin typeface="Inter"/>
              <a:ea typeface="Inter"/>
              <a:cs typeface="Inter"/>
              <a:sym typeface="Inte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99"/>
        <p:cNvGrpSpPr/>
        <p:nvPr/>
      </p:nvGrpSpPr>
      <p:grpSpPr>
        <a:xfrm>
          <a:off x="0" y="0"/>
          <a:ext cx="0" cy="0"/>
          <a:chOff x="0" y="0"/>
          <a:chExt cx="0" cy="0"/>
        </a:xfrm>
      </p:grpSpPr>
      <p:sp>
        <p:nvSpPr>
          <p:cNvPr id="800" name="Google Shape;800;p10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05"/>
          <p:cNvSpPr>
            <a:spLocks noGrp="1"/>
          </p:cNvSpPr>
          <p:nvPr>
            <p:ph type="title" idx="4294967295"/>
          </p:nvPr>
        </p:nvSpPr>
        <p:spPr>
          <a:xfrm>
            <a:off x="609600" y="609600"/>
            <a:ext cx="6390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elements of Agile Delivery</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01" name="Google Shape;801;p105"/>
          <p:cNvSpPr/>
          <p:nvPr/>
        </p:nvSpPr>
        <p:spPr>
          <a:xfrm>
            <a:off x="609575" y="1404750"/>
            <a:ext cx="7636500" cy="19818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Iterative development through sprints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Working product at sprint end</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Frequent demos and reviews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Continuous refinement and planning</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Transparency in workflows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Focus on working software over extensive documentation</a:t>
            </a:r>
            <a:endParaRPr sz="1350">
              <a:latin typeface="Inter"/>
              <a:ea typeface="Inter"/>
              <a:cs typeface="Inter"/>
              <a:sym typeface="Inte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07"/>
        <p:cNvGrpSpPr/>
        <p:nvPr/>
      </p:nvGrpSpPr>
      <p:grpSpPr>
        <a:xfrm>
          <a:off x="0" y="0"/>
          <a:ext cx="0" cy="0"/>
          <a:chOff x="0" y="0"/>
          <a:chExt cx="0" cy="0"/>
        </a:xfrm>
      </p:grpSpPr>
      <p:sp>
        <p:nvSpPr>
          <p:cNvPr id="808" name="Google Shape;808;p10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06"/>
          <p:cNvSpPr>
            <a:spLocks noGrp="1"/>
          </p:cNvSpPr>
          <p:nvPr>
            <p:ph type="title" idx="4294967295"/>
          </p:nvPr>
        </p:nvSpPr>
        <p:spPr>
          <a:xfrm>
            <a:off x="609600" y="609600"/>
            <a:ext cx="7683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Agile vs Artisanal vs Waterfall</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09" name="Google Shape;809;p106"/>
          <p:cNvSpPr/>
          <p:nvPr/>
        </p:nvSpPr>
        <p:spPr>
          <a:xfrm>
            <a:off x="609575" y="1653750"/>
            <a:ext cx="7636500" cy="18360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Agile emphasizes communication, collaboration, and upfront documentation.</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Artisanal projects: unplanned, accumulated features, "spaghetti code".</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Waterfall: rigid, linear, delays feedback, costly changes.</a:t>
            </a:r>
            <a:endParaRPr sz="1600">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98"/>
        <p:cNvGrpSpPr/>
        <p:nvPr/>
      </p:nvGrpSpPr>
      <p:grpSpPr>
        <a:xfrm>
          <a:off x="0" y="0"/>
          <a:ext cx="0" cy="0"/>
          <a:chOff x="0" y="0"/>
          <a:chExt cx="0" cy="0"/>
        </a:xfrm>
      </p:grpSpPr>
      <p:sp>
        <p:nvSpPr>
          <p:cNvPr id="499" name="Google Shape;499;p68"/>
          <p:cNvSpPr>
            <a:spLocks noGrp="1"/>
          </p:cNvSpPr>
          <p:nvPr>
            <p:ph type="title" idx="4294967295"/>
          </p:nvPr>
        </p:nvSpPr>
        <p:spPr>
          <a:xfrm>
            <a:off x="609600" y="2300288"/>
            <a:ext cx="6172200" cy="547688"/>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a:ln>
                  <a:noFill/>
                </a:ln>
                <a:solidFill>
                  <a:schemeClr val="dk1"/>
                </a:solidFill>
                <a:effectLst/>
                <a:uLnTx/>
                <a:uFillTx/>
                <a:latin typeface="Calibri"/>
                <a:ea typeface="Calibri"/>
                <a:cs typeface="Calibri"/>
                <a:sym typeface="Calibri"/>
              </a:rPr>
              <a:t>Digital Services – The Who and The What</a:t>
            </a:r>
            <a:endParaRPr kumimoji="0" lang="en-US" sz="3600" b="0"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15"/>
        <p:cNvGrpSpPr/>
        <p:nvPr/>
      </p:nvGrpSpPr>
      <p:grpSpPr>
        <a:xfrm>
          <a:off x="0" y="0"/>
          <a:ext cx="0" cy="0"/>
          <a:chOff x="0" y="0"/>
          <a:chExt cx="0" cy="0"/>
        </a:xfrm>
      </p:grpSpPr>
      <p:sp>
        <p:nvSpPr>
          <p:cNvPr id="816" name="Google Shape;816;p10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0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a:ln>
                  <a:noFill/>
                </a:ln>
                <a:solidFill>
                  <a:srgbClr val="1B1B1B"/>
                </a:solidFill>
                <a:effectLst/>
                <a:uLnTx/>
                <a:uFillTx/>
                <a:latin typeface="Inter"/>
                <a:ea typeface="Inter"/>
                <a:cs typeface="Inter"/>
                <a:sym typeface="Inter"/>
              </a:rPr>
              <a:t>USDS Playbook and Agile</a:t>
            </a:r>
            <a:endParaRPr kumimoji="0" lang="en-US" sz="2250" b="0" i="0" u="none" strike="noStrike" kern="0" cap="none" spc="0" normalizeH="0" baseline="0" noProof="0">
              <a:ln>
                <a:noFill/>
              </a:ln>
              <a:solidFill>
                <a:schemeClr val="dk1"/>
              </a:solidFill>
              <a:effectLst/>
              <a:uLnTx/>
              <a:uFillTx/>
              <a:latin typeface="Inter"/>
              <a:ea typeface="Inter"/>
              <a:cs typeface="Inter"/>
              <a:sym typeface="Inter"/>
            </a:endParaRPr>
          </a:p>
        </p:txBody>
      </p:sp>
      <p:sp>
        <p:nvSpPr>
          <p:cNvPr id="817" name="Google Shape;817;p107"/>
          <p:cNvSpPr/>
          <p:nvPr/>
        </p:nvSpPr>
        <p:spPr>
          <a:xfrm>
            <a:off x="609575" y="1404750"/>
            <a:ext cx="7636500" cy="8892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u="sng">
                <a:solidFill>
                  <a:schemeClr val="hlink"/>
                </a:solidFill>
                <a:latin typeface="Inter"/>
                <a:ea typeface="Inter"/>
                <a:cs typeface="Inter"/>
                <a:sym typeface="Inter"/>
                <a:hlinkClick r:id="rId3"/>
              </a:rPr>
              <a:t>Play 4</a:t>
            </a:r>
            <a:r>
              <a:rPr lang="en" sz="1600">
                <a:solidFill>
                  <a:srgbClr val="1B1B1B"/>
                </a:solidFill>
                <a:latin typeface="Inter"/>
                <a:ea typeface="Inter"/>
                <a:cs typeface="Inter"/>
                <a:sym typeface="Inter"/>
              </a:rPr>
              <a:t>: Agile Development in the USDS Playbook.</a:t>
            </a:r>
            <a:endParaRPr sz="1600">
              <a:solidFill>
                <a:srgbClr val="1B1B1B"/>
              </a:solidFill>
              <a:latin typeface="Inter"/>
              <a:ea typeface="Inter"/>
              <a:cs typeface="Inter"/>
              <a:sym typeface="Inte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23"/>
        <p:cNvGrpSpPr/>
        <p:nvPr/>
      </p:nvGrpSpPr>
      <p:grpSpPr>
        <a:xfrm>
          <a:off x="0" y="0"/>
          <a:ext cx="0" cy="0"/>
          <a:chOff x="0" y="0"/>
          <a:chExt cx="0" cy="0"/>
        </a:xfrm>
      </p:grpSpPr>
      <p:sp>
        <p:nvSpPr>
          <p:cNvPr id="824" name="Google Shape;824;p10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0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Agile Team Roles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25" name="Google Shape;825;p108"/>
          <p:cNvSpPr/>
          <p:nvPr/>
        </p:nvSpPr>
        <p:spPr>
          <a:xfrm>
            <a:off x="609575" y="1404750"/>
            <a:ext cx="8008500" cy="33654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a:solidFill>
                  <a:srgbClr val="1F2328"/>
                </a:solidFill>
                <a:highlight>
                  <a:srgbClr val="FFFFFF"/>
                </a:highlight>
                <a:latin typeface="Inter"/>
                <a:ea typeface="Inter"/>
                <a:cs typeface="Inter"/>
                <a:sym typeface="Inter"/>
              </a:rPr>
              <a:t>Common roles include:</a:t>
            </a:r>
            <a:endParaRPr>
              <a:solidFill>
                <a:srgbClr val="1F2328"/>
              </a:solidFill>
              <a:highlight>
                <a:srgbClr val="FFFFFF"/>
              </a:highlight>
              <a:latin typeface="Inter"/>
              <a:ea typeface="Inter"/>
              <a:cs typeface="Inter"/>
              <a:sym typeface="Inter"/>
            </a:endParaRPr>
          </a:p>
          <a:p>
            <a:pPr marL="428625" lvl="0" indent="-285750" algn="l" rtl="0">
              <a:lnSpc>
                <a:spcPct val="115000"/>
              </a:lnSpc>
              <a:spcBef>
                <a:spcPts val="1200"/>
              </a:spcBef>
              <a:spcAft>
                <a:spcPts val="0"/>
              </a:spcAft>
              <a:buClr>
                <a:srgbClr val="1F2328"/>
              </a:buClr>
              <a:buSzPts val="1350"/>
              <a:buFont typeface="Arial" panose="020B0604020202020204" pitchFamily="34" charset="0"/>
              <a:buChar char="•"/>
            </a:pPr>
            <a:r>
              <a:rPr lang="en" b="1">
                <a:solidFill>
                  <a:srgbClr val="1F2328"/>
                </a:solidFill>
                <a:highlight>
                  <a:srgbClr val="FFFFFF"/>
                </a:highlight>
                <a:latin typeface="Inter"/>
                <a:ea typeface="Inter"/>
                <a:cs typeface="Inter"/>
                <a:sym typeface="Inter"/>
              </a:rPr>
              <a:t>Product Owner (PO) / Product Manager (</a:t>
            </a:r>
            <a:r>
              <a:rPr lang="en" b="1" err="1">
                <a:solidFill>
                  <a:srgbClr val="1F2328"/>
                </a:solidFill>
                <a:highlight>
                  <a:srgbClr val="FFFFFF"/>
                </a:highlight>
                <a:latin typeface="Inter"/>
                <a:ea typeface="Inter"/>
                <a:cs typeface="Inter"/>
                <a:sym typeface="Inter"/>
              </a:rPr>
              <a:t>PdM</a:t>
            </a:r>
            <a:r>
              <a:rPr lang="en" b="1">
                <a:solidFill>
                  <a:srgbClr val="1F2328"/>
                </a:solidFill>
                <a:highlight>
                  <a:srgbClr val="FFFFFF"/>
                </a:highlight>
                <a:latin typeface="Inter"/>
                <a:ea typeface="Inter"/>
                <a:cs typeface="Inter"/>
                <a:sym typeface="Inter"/>
              </a:rPr>
              <a:t>)</a:t>
            </a:r>
            <a:r>
              <a:rPr lang="en">
                <a:solidFill>
                  <a:srgbClr val="1F2328"/>
                </a:solidFill>
                <a:highlight>
                  <a:srgbClr val="FFFFFF"/>
                </a:highlight>
                <a:latin typeface="Inter"/>
                <a:ea typeface="Inter"/>
                <a:cs typeface="Inter"/>
                <a:sym typeface="Inter"/>
              </a:rPr>
              <a:t> – The expert who sets priorities, gathers requirements, and collaborates daily with the team.</a:t>
            </a:r>
            <a:endParaRPr>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b="1">
                <a:solidFill>
                  <a:srgbClr val="1F2328"/>
                </a:solidFill>
                <a:highlight>
                  <a:srgbClr val="FFFFFF"/>
                </a:highlight>
                <a:latin typeface="Inter"/>
                <a:ea typeface="Inter"/>
                <a:cs typeface="Inter"/>
                <a:sym typeface="Inter"/>
              </a:rPr>
              <a:t>Scrum Master or Project Manager (</a:t>
            </a:r>
            <a:r>
              <a:rPr lang="en" b="1" err="1">
                <a:solidFill>
                  <a:srgbClr val="1F2328"/>
                </a:solidFill>
                <a:highlight>
                  <a:srgbClr val="FFFFFF"/>
                </a:highlight>
                <a:latin typeface="Inter"/>
                <a:ea typeface="Inter"/>
                <a:cs typeface="Inter"/>
                <a:sym typeface="Inter"/>
              </a:rPr>
              <a:t>PjM</a:t>
            </a:r>
            <a:r>
              <a:rPr lang="en" b="1">
                <a:solidFill>
                  <a:srgbClr val="1F2328"/>
                </a:solidFill>
                <a:highlight>
                  <a:srgbClr val="FFFFFF"/>
                </a:highlight>
                <a:latin typeface="Inter"/>
                <a:ea typeface="Inter"/>
                <a:cs typeface="Inter"/>
                <a:sym typeface="Inter"/>
              </a:rPr>
              <a:t>)</a:t>
            </a:r>
            <a:r>
              <a:rPr lang="en">
                <a:solidFill>
                  <a:srgbClr val="1F2328"/>
                </a:solidFill>
                <a:highlight>
                  <a:srgbClr val="FFFFFF"/>
                </a:highlight>
                <a:latin typeface="Inter"/>
                <a:ea typeface="Inter"/>
                <a:cs typeface="Inter"/>
                <a:sym typeface="Inter"/>
              </a:rPr>
              <a:t> – Facilitates meetings, resolves impediments, and supports team flow.</a:t>
            </a:r>
            <a:endParaRPr>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b="1">
                <a:solidFill>
                  <a:srgbClr val="1F2328"/>
                </a:solidFill>
                <a:highlight>
                  <a:srgbClr val="FFFFFF"/>
                </a:highlight>
                <a:latin typeface="Inter"/>
                <a:ea typeface="Inter"/>
                <a:cs typeface="Inter"/>
                <a:sym typeface="Inter"/>
              </a:rPr>
              <a:t>Developers</a:t>
            </a:r>
            <a:r>
              <a:rPr lang="en">
                <a:solidFill>
                  <a:srgbClr val="1F2328"/>
                </a:solidFill>
                <a:highlight>
                  <a:srgbClr val="FFFFFF"/>
                </a:highlight>
                <a:latin typeface="Inter"/>
                <a:ea typeface="Inter"/>
                <a:cs typeface="Inter"/>
                <a:sym typeface="Inter"/>
              </a:rPr>
              <a:t> – Engineers who create front-end, back-end, or full-stack code, manage server platforms, and ensure code and platform integrity through continuous testing.</a:t>
            </a:r>
            <a:endParaRPr>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b="1">
                <a:solidFill>
                  <a:srgbClr val="1F2328"/>
                </a:solidFill>
                <a:highlight>
                  <a:srgbClr val="FFFFFF"/>
                </a:highlight>
                <a:latin typeface="Inter"/>
                <a:ea typeface="Inter"/>
                <a:cs typeface="Inter"/>
                <a:sym typeface="Inter"/>
              </a:rPr>
              <a:t>Accessibility Specialist</a:t>
            </a:r>
            <a:r>
              <a:rPr lang="en">
                <a:solidFill>
                  <a:srgbClr val="1F2328"/>
                </a:solidFill>
                <a:highlight>
                  <a:srgbClr val="FFFFFF"/>
                </a:highlight>
                <a:latin typeface="Inter"/>
                <a:ea typeface="Inter"/>
                <a:cs typeface="Inter"/>
                <a:sym typeface="Inter"/>
              </a:rPr>
              <a:t> – Embeds Section 508 compliance throughout development.</a:t>
            </a:r>
            <a:endParaRPr>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b="1">
                <a:solidFill>
                  <a:srgbClr val="1F2328"/>
                </a:solidFill>
                <a:highlight>
                  <a:srgbClr val="FFFFFF"/>
                </a:highlight>
                <a:latin typeface="Inter"/>
                <a:ea typeface="Inter"/>
                <a:cs typeface="Inter"/>
                <a:sym typeface="Inter"/>
              </a:rPr>
              <a:t>Security &amp; Compliance Expert</a:t>
            </a:r>
            <a:r>
              <a:rPr lang="en">
                <a:solidFill>
                  <a:srgbClr val="1F2328"/>
                </a:solidFill>
                <a:highlight>
                  <a:srgbClr val="FFFFFF"/>
                </a:highlight>
                <a:latin typeface="Inter"/>
                <a:ea typeface="Inter"/>
                <a:cs typeface="Inter"/>
                <a:sym typeface="Inter"/>
              </a:rPr>
              <a:t> – Oversees vulnerability testing, patching, and compliance reviews.</a:t>
            </a:r>
            <a:endParaRPr>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b="1">
                <a:solidFill>
                  <a:srgbClr val="1F2328"/>
                </a:solidFill>
                <a:highlight>
                  <a:srgbClr val="FFFFFF"/>
                </a:highlight>
                <a:latin typeface="Inter"/>
                <a:ea typeface="Inter"/>
                <a:cs typeface="Inter"/>
                <a:sym typeface="Inter"/>
              </a:rPr>
              <a:t>HCD Designers &amp; Researchers</a:t>
            </a:r>
            <a:r>
              <a:rPr lang="en">
                <a:solidFill>
                  <a:srgbClr val="1F2328"/>
                </a:solidFill>
                <a:highlight>
                  <a:srgbClr val="FFFFFF"/>
                </a:highlight>
                <a:latin typeface="Inter"/>
                <a:ea typeface="Inter"/>
                <a:cs typeface="Inter"/>
                <a:sym typeface="Inter"/>
              </a:rPr>
              <a:t> – Create designs, workflows, and prototypes based on user needs and research data, collaborate with developers to bring the designs to code, and conduct discovery and usability studies.</a:t>
            </a:r>
            <a:endParaRPr>
              <a:solidFill>
                <a:srgbClr val="1F2328"/>
              </a:solidFill>
              <a:highlight>
                <a:srgbClr val="FFFFFF"/>
              </a:highlight>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31"/>
        <p:cNvGrpSpPr/>
        <p:nvPr/>
      </p:nvGrpSpPr>
      <p:grpSpPr>
        <a:xfrm>
          <a:off x="0" y="0"/>
          <a:ext cx="0" cy="0"/>
          <a:chOff x="0" y="0"/>
          <a:chExt cx="0" cy="0"/>
        </a:xfrm>
      </p:grpSpPr>
      <p:sp>
        <p:nvSpPr>
          <p:cNvPr id="832" name="Google Shape;832;p10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0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Agile Practices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33" name="Google Shape;833;p109"/>
          <p:cNvSpPr/>
          <p:nvPr/>
        </p:nvSpPr>
        <p:spPr>
          <a:xfrm>
            <a:off x="609575" y="1295400"/>
            <a:ext cx="7636500" cy="32289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Assign a Project Manager or Scrum Master</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Sprint planning, review, retrospective</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Daily stand-up</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Backlog refinement</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MVP approach</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Integrate HCD and Lean UX</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Prioritize accessibility</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Run usability tests frequently</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Combine Agile with DevOps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Create transparency via project scaffolding</a:t>
            </a:r>
            <a:endParaRPr sz="1350">
              <a:latin typeface="Inter"/>
              <a:ea typeface="Inter"/>
              <a:cs typeface="Inter"/>
              <a:sym typeface="Inte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39"/>
        <p:cNvGrpSpPr/>
        <p:nvPr/>
      </p:nvGrpSpPr>
      <p:grpSpPr>
        <a:xfrm>
          <a:off x="0" y="0"/>
          <a:ext cx="0" cy="0"/>
          <a:chOff x="0" y="0"/>
          <a:chExt cx="0" cy="0"/>
        </a:xfrm>
      </p:grpSpPr>
      <p:sp>
        <p:nvSpPr>
          <p:cNvPr id="840" name="Google Shape;840;p11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1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Final thoughts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41" name="Google Shape;841;p110"/>
          <p:cNvSpPr/>
          <p:nvPr/>
        </p:nvSpPr>
        <p:spPr>
          <a:xfrm>
            <a:off x="609575" y="1404750"/>
            <a:ext cx="7636500" cy="20181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Agile is a mindset of continuous improvement.</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Open communication and user-centered design.</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Supporting digital transformation and informed procurement decisions.</a:t>
            </a:r>
            <a:endParaRPr sz="1600">
              <a:solidFill>
                <a:srgbClr val="1B1B1B"/>
              </a:solidFill>
              <a:latin typeface="Inter"/>
              <a:ea typeface="Inter"/>
              <a:cs typeface="Inter"/>
              <a:sym typeface="Inte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47"/>
        <p:cNvGrpSpPr/>
        <p:nvPr/>
      </p:nvGrpSpPr>
      <p:grpSpPr>
        <a:xfrm>
          <a:off x="0" y="0"/>
          <a:ext cx="0" cy="0"/>
          <a:chOff x="0" y="0"/>
          <a:chExt cx="0" cy="0"/>
        </a:xfrm>
      </p:grpSpPr>
      <p:sp>
        <p:nvSpPr>
          <p:cNvPr id="848" name="Google Shape;848;p11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11"/>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49" name="Google Shape;849;p111"/>
          <p:cNvSpPr/>
          <p:nvPr/>
        </p:nvSpPr>
        <p:spPr>
          <a:xfrm>
            <a:off x="609575" y="1404750"/>
            <a:ext cx="4974300" cy="19452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sz="1600">
                <a:solidFill>
                  <a:srgbClr val="1B1B1B"/>
                </a:solidFill>
                <a:latin typeface="Inter"/>
                <a:ea typeface="Inter"/>
                <a:cs typeface="Inter"/>
                <a:sym typeface="Inter"/>
              </a:rPr>
              <a:t>Think back to a digital service or IT project you were involved in—whether as a contracting officer, program manager, or stakeholder. Based on what you now know about agile, what might you have done differently to encourage more adaptability, feedback, or user involvement?</a:t>
            </a:r>
            <a:endParaRPr sz="1600">
              <a:solidFill>
                <a:srgbClr val="1B1B1B"/>
              </a:solidFill>
              <a:latin typeface="Inter"/>
              <a:ea typeface="Inter"/>
              <a:cs typeface="Inter"/>
              <a:sym typeface="Inter"/>
            </a:endParaRPr>
          </a:p>
        </p:txBody>
      </p:sp>
      <p:pic>
        <p:nvPicPr>
          <p:cNvPr id="851" name="Google Shape;851;p111"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56"/>
        <p:cNvGrpSpPr/>
        <p:nvPr/>
      </p:nvGrpSpPr>
      <p:grpSpPr>
        <a:xfrm>
          <a:off x="0" y="0"/>
          <a:ext cx="0" cy="0"/>
          <a:chOff x="0" y="0"/>
          <a:chExt cx="0" cy="0"/>
        </a:xfrm>
      </p:grpSpPr>
      <p:sp>
        <p:nvSpPr>
          <p:cNvPr id="857" name="Google Shape;857;p11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Delivery Methods: HCD and </a:t>
            </a:r>
            <a:r>
              <a:rPr kumimoji="0" lang="en-US" sz="4000" b="1" i="0" u="none" strike="noStrike" kern="0" cap="none" spc="0" normalizeH="0" baseline="0" noProof="0" err="1">
                <a:ln>
                  <a:noFill/>
                </a:ln>
                <a:solidFill>
                  <a:srgbClr val="1F2328"/>
                </a:solidFill>
                <a:effectLst/>
                <a:highlight>
                  <a:srgbClr val="FFFFFF"/>
                </a:highlight>
                <a:uLnTx/>
                <a:uFillTx/>
                <a:latin typeface="Calibri"/>
                <a:ea typeface="Calibri"/>
                <a:cs typeface="Calibri"/>
                <a:sym typeface="Calibri"/>
              </a:rPr>
              <a:t>DevSecOps</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62"/>
        <p:cNvGrpSpPr/>
        <p:nvPr/>
      </p:nvGrpSpPr>
      <p:grpSpPr>
        <a:xfrm>
          <a:off x="0" y="0"/>
          <a:ext cx="0" cy="0"/>
          <a:chOff x="0" y="0"/>
          <a:chExt cx="0" cy="0"/>
        </a:xfrm>
      </p:grpSpPr>
      <p:sp>
        <p:nvSpPr>
          <p:cNvPr id="863" name="Google Shape;863;p11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13"/>
          <p:cNvSpPr>
            <a:spLocks noGrp="1"/>
          </p:cNvSpPr>
          <p:nvPr>
            <p:ph type="title" idx="4294967295"/>
          </p:nvPr>
        </p:nvSpPr>
        <p:spPr>
          <a:xfrm>
            <a:off x="609600" y="609600"/>
            <a:ext cx="6764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a:ln>
                  <a:noFill/>
                </a:ln>
                <a:solidFill>
                  <a:srgbClr val="1B1B1B"/>
                </a:solidFill>
                <a:effectLst/>
                <a:uLnTx/>
                <a:uFillTx/>
                <a:latin typeface="Inter"/>
                <a:ea typeface="Inter"/>
                <a:cs typeface="Inter"/>
                <a:sym typeface="Inter"/>
              </a:rPr>
              <a:t>What is Human-Centered Design (HCD)?</a:t>
            </a:r>
            <a:endParaRPr kumimoji="0" lang="en-US" sz="2250" b="0" i="0" u="none" strike="noStrike" kern="0" cap="none" spc="0" normalizeH="0" baseline="0" noProof="0">
              <a:ln>
                <a:noFill/>
              </a:ln>
              <a:solidFill>
                <a:schemeClr val="dk1"/>
              </a:solidFill>
              <a:effectLst/>
              <a:uLnTx/>
              <a:uFillTx/>
              <a:latin typeface="Inter"/>
              <a:ea typeface="Inter"/>
              <a:cs typeface="Inter"/>
              <a:sym typeface="Inter"/>
            </a:endParaRPr>
          </a:p>
        </p:txBody>
      </p:sp>
      <p:sp>
        <p:nvSpPr>
          <p:cNvPr id="864" name="Google Shape;864;p113"/>
          <p:cNvSpPr/>
          <p:nvPr/>
        </p:nvSpPr>
        <p:spPr>
          <a:xfrm>
            <a:off x="609575" y="1404750"/>
            <a:ext cx="7636500" cy="17907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Definition: Putting people at the heart of the design process.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Focus on understanding user needs, behaviors, and emotions.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HCD in federal digital service projects: A mindset and methodology.</a:t>
            </a:r>
            <a:endParaRPr sz="1600">
              <a:latin typeface="Inter"/>
              <a:ea typeface="Inter"/>
              <a:cs typeface="Inter"/>
              <a:sym typeface="Inte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70"/>
        <p:cNvGrpSpPr/>
        <p:nvPr/>
      </p:nvGrpSpPr>
      <p:grpSpPr>
        <a:xfrm>
          <a:off x="0" y="0"/>
          <a:ext cx="0" cy="0"/>
          <a:chOff x="0" y="0"/>
          <a:chExt cx="0" cy="0"/>
        </a:xfrm>
      </p:grpSpPr>
      <p:sp>
        <p:nvSpPr>
          <p:cNvPr id="874" name="Google Shape;874;p11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Core principles of HCD</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72" name="Google Shape;872;p11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14"/>
          <p:cNvSpPr/>
          <p:nvPr/>
        </p:nvSpPr>
        <p:spPr>
          <a:xfrm>
            <a:off x="154729" y="1404750"/>
            <a:ext cx="3988575" cy="32745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b="1">
                <a:solidFill>
                  <a:srgbClr val="1B1B1B"/>
                </a:solidFill>
                <a:latin typeface="Inter"/>
                <a:ea typeface="Inter"/>
                <a:cs typeface="Inter"/>
                <a:sym typeface="Inter"/>
              </a:rPr>
              <a:t>Empathy</a:t>
            </a:r>
            <a:r>
              <a:rPr lang="en">
                <a:solidFill>
                  <a:srgbClr val="1B1B1B"/>
                </a:solidFill>
                <a:latin typeface="Inter"/>
                <a:ea typeface="Inter"/>
                <a:cs typeface="Inter"/>
                <a:sym typeface="Inter"/>
              </a:rPr>
              <a:t>: Understanding user experiences.</a:t>
            </a:r>
            <a:endParaRPr>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b="1">
                <a:solidFill>
                  <a:srgbClr val="1B1B1B"/>
                </a:solidFill>
                <a:latin typeface="Inter"/>
                <a:ea typeface="Inter"/>
                <a:cs typeface="Inter"/>
                <a:sym typeface="Inter"/>
              </a:rPr>
              <a:t>User Research</a:t>
            </a:r>
            <a:r>
              <a:rPr lang="en">
                <a:solidFill>
                  <a:srgbClr val="1B1B1B"/>
                </a:solidFill>
                <a:latin typeface="Inter"/>
                <a:ea typeface="Inter"/>
                <a:cs typeface="Inter"/>
                <a:sym typeface="Inter"/>
              </a:rPr>
              <a:t>: Engaging directly </a:t>
            </a:r>
            <a:br>
              <a:rPr lang="en">
                <a:solidFill>
                  <a:srgbClr val="1B1B1B"/>
                </a:solidFill>
                <a:latin typeface="Inter"/>
                <a:ea typeface="Inter"/>
                <a:cs typeface="Inter"/>
                <a:sym typeface="Inter"/>
              </a:rPr>
            </a:br>
            <a:r>
              <a:rPr lang="en">
                <a:solidFill>
                  <a:srgbClr val="1B1B1B"/>
                </a:solidFill>
                <a:latin typeface="Inter"/>
                <a:ea typeface="Inter"/>
                <a:cs typeface="Inter"/>
                <a:sym typeface="Inter"/>
              </a:rPr>
              <a:t>with users.</a:t>
            </a:r>
            <a:endParaRPr>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b="1">
                <a:solidFill>
                  <a:srgbClr val="1B1B1B"/>
                </a:solidFill>
                <a:latin typeface="Inter"/>
                <a:ea typeface="Inter"/>
                <a:cs typeface="Inter"/>
                <a:sym typeface="Inter"/>
              </a:rPr>
              <a:t>Iterations</a:t>
            </a:r>
            <a:r>
              <a:rPr lang="en">
                <a:solidFill>
                  <a:srgbClr val="1B1B1B"/>
                </a:solidFill>
                <a:latin typeface="Inter"/>
                <a:ea typeface="Inter"/>
                <a:cs typeface="Inter"/>
                <a:sym typeface="Inter"/>
              </a:rPr>
              <a:t>: Testing and refining solutions.</a:t>
            </a:r>
            <a:endParaRPr>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b="1">
                <a:solidFill>
                  <a:srgbClr val="1B1B1B"/>
                </a:solidFill>
                <a:latin typeface="Inter"/>
                <a:ea typeface="Inter"/>
                <a:cs typeface="Inter"/>
                <a:sym typeface="Inter"/>
              </a:rPr>
              <a:t>Usability Testing</a:t>
            </a:r>
            <a:r>
              <a:rPr lang="en">
                <a:solidFill>
                  <a:srgbClr val="1B1B1B"/>
                </a:solidFill>
                <a:latin typeface="Inter"/>
                <a:ea typeface="Inter"/>
                <a:cs typeface="Inter"/>
                <a:sym typeface="Inter"/>
              </a:rPr>
              <a:t>: Ongoing user interaction with prototypes.</a:t>
            </a:r>
            <a:endParaRPr>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b="1">
                <a:solidFill>
                  <a:srgbClr val="1B1B1B"/>
                </a:solidFill>
                <a:latin typeface="Inter"/>
                <a:ea typeface="Inter"/>
                <a:cs typeface="Inter"/>
                <a:sym typeface="Inter"/>
              </a:rPr>
              <a:t>Design for Everyone</a:t>
            </a:r>
            <a:r>
              <a:rPr lang="en">
                <a:solidFill>
                  <a:srgbClr val="1B1B1B"/>
                </a:solidFill>
                <a:latin typeface="Inter"/>
                <a:ea typeface="Inter"/>
                <a:cs typeface="Inter"/>
                <a:sym typeface="Inter"/>
              </a:rPr>
              <a:t>: Inclusive </a:t>
            </a:r>
            <a:br>
              <a:rPr lang="en">
                <a:solidFill>
                  <a:srgbClr val="1B1B1B"/>
                </a:solidFill>
                <a:latin typeface="Inter"/>
                <a:ea typeface="Inter"/>
                <a:cs typeface="Inter"/>
                <a:sym typeface="Inter"/>
              </a:rPr>
            </a:br>
            <a:r>
              <a:rPr lang="en">
                <a:solidFill>
                  <a:srgbClr val="1B1B1B"/>
                </a:solidFill>
                <a:latin typeface="Inter"/>
                <a:ea typeface="Inter"/>
                <a:cs typeface="Inter"/>
                <a:sym typeface="Inter"/>
              </a:rPr>
              <a:t>design and accessibility.</a:t>
            </a:r>
            <a:endParaRPr>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b="1">
                <a:solidFill>
                  <a:srgbClr val="1B1B1B"/>
                </a:solidFill>
                <a:latin typeface="Inter"/>
                <a:ea typeface="Inter"/>
                <a:cs typeface="Inter"/>
                <a:sym typeface="Inter"/>
              </a:rPr>
              <a:t>Collaboration</a:t>
            </a:r>
            <a:r>
              <a:rPr lang="en">
                <a:solidFill>
                  <a:srgbClr val="1B1B1B"/>
                </a:solidFill>
                <a:latin typeface="Inter"/>
                <a:ea typeface="Inter"/>
                <a:cs typeface="Inter"/>
                <a:sym typeface="Inter"/>
              </a:rPr>
              <a:t>: Cross-functional teamwork.</a:t>
            </a:r>
            <a:endParaRPr>
              <a:solidFill>
                <a:srgbClr val="1B1B1B"/>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00">
              <a:latin typeface="Inter"/>
              <a:ea typeface="Inter"/>
              <a:cs typeface="Inter"/>
              <a:sym typeface="Inter"/>
            </a:endParaRPr>
          </a:p>
        </p:txBody>
      </p:sp>
      <p:pic>
        <p:nvPicPr>
          <p:cNvPr id="871" name="Google Shape;871;p114" descr="Circular diagram illustrating a human-centered design process. The outer ring is divided into three segments: &quot;Understanding User Needs&quot;, &quot;Designing for Their Needs&quot;, and &quot;Getting Them Engaged&quot;. Each segment lists related activities: &quot;Understanding User Needs&quot; includes Quantitative Research, Qualitative Research, and Ethnography; &quot;Designing for Their Needs&quot; includes Usability Testing, Prototyping, and Co-Creation; &quot;Getting Them Engaged&quot; includes Community Engagement, Awareness &amp; Access, and Messaging &amp; Communication. The inner circle is labeled &quot;Synthesizing Insights into Actions,&quot; surrounded by arrows indicating a flow from &quot;Strategy &amp; Assessment&quot; on the left to &quot;Program Design &amp; Implementation&quot; on the right."/>
          <p:cNvPicPr preferRelativeResize="0"/>
          <p:nvPr/>
        </p:nvPicPr>
        <p:blipFill>
          <a:blip r:embed="rId3">
            <a:alphaModFix/>
          </a:blip>
          <a:stretch>
            <a:fillRect/>
          </a:stretch>
        </p:blipFill>
        <p:spPr>
          <a:xfrm>
            <a:off x="3693923" y="1295400"/>
            <a:ext cx="5450077" cy="3274501"/>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79"/>
        <p:cNvGrpSpPr/>
        <p:nvPr/>
      </p:nvGrpSpPr>
      <p:grpSpPr>
        <a:xfrm>
          <a:off x="0" y="0"/>
          <a:ext cx="0" cy="0"/>
          <a:chOff x="0" y="0"/>
          <a:chExt cx="0" cy="0"/>
        </a:xfrm>
      </p:grpSpPr>
      <p:sp>
        <p:nvSpPr>
          <p:cNvPr id="880" name="Google Shape;880;p11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15"/>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a:ln>
                  <a:noFill/>
                </a:ln>
                <a:solidFill>
                  <a:srgbClr val="1B1B1B"/>
                </a:solidFill>
                <a:effectLst/>
                <a:uLnTx/>
                <a:uFillTx/>
                <a:latin typeface="Inter"/>
                <a:ea typeface="Inter"/>
                <a:cs typeface="Inter"/>
                <a:sym typeface="Inter"/>
              </a:rPr>
              <a:t>HCD in Government</a:t>
            </a:r>
            <a:endParaRPr kumimoji="0" lang="en-US" sz="2250" b="1" i="0" u="none" strike="noStrike" kern="0" cap="none" spc="0" normalizeH="0" baseline="0" noProof="0">
              <a:ln>
                <a:noFill/>
              </a:ln>
              <a:solidFill>
                <a:srgbClr val="000000"/>
              </a:solidFill>
              <a:effectLst/>
              <a:uLnTx/>
              <a:uFillTx/>
              <a:latin typeface="Inter"/>
              <a:ea typeface="Inter"/>
              <a:cs typeface="Inter"/>
              <a:sym typeface="Inter"/>
            </a:endParaRPr>
          </a:p>
        </p:txBody>
      </p:sp>
      <p:sp>
        <p:nvSpPr>
          <p:cNvPr id="881" name="Google Shape;881;p115"/>
          <p:cNvSpPr/>
          <p:nvPr/>
        </p:nvSpPr>
        <p:spPr>
          <a:xfrm>
            <a:off x="609575" y="1404750"/>
            <a:ext cx="7636500" cy="16995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Shifting focus from policy/system constraints to user needs.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Ensuring digital tools are functional, equitable, and accessible.</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Real-world example: </a:t>
            </a:r>
            <a:r>
              <a:rPr lang="en" sz="1600" err="1">
                <a:solidFill>
                  <a:srgbClr val="1B1B1B"/>
                </a:solidFill>
                <a:latin typeface="Inter"/>
                <a:ea typeface="Inter"/>
                <a:cs typeface="Inter"/>
                <a:sym typeface="Inter"/>
              </a:rPr>
              <a:t>VA.gov</a:t>
            </a:r>
            <a:r>
              <a:rPr lang="en" sz="1600">
                <a:solidFill>
                  <a:srgbClr val="1B1B1B"/>
                </a:solidFill>
                <a:latin typeface="Inter"/>
                <a:ea typeface="Inter"/>
                <a:cs typeface="Inter"/>
                <a:sym typeface="Inter"/>
              </a:rPr>
              <a:t> redesign.</a:t>
            </a:r>
            <a:endParaRPr sz="1600">
              <a:latin typeface="Inter"/>
              <a:ea typeface="Inter"/>
              <a:cs typeface="Inter"/>
              <a:sym typeface="Inte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87"/>
        <p:cNvGrpSpPr/>
        <p:nvPr/>
      </p:nvGrpSpPr>
      <p:grpSpPr>
        <a:xfrm>
          <a:off x="0" y="0"/>
          <a:ext cx="0" cy="0"/>
          <a:chOff x="0" y="0"/>
          <a:chExt cx="0" cy="0"/>
        </a:xfrm>
      </p:grpSpPr>
      <p:sp>
        <p:nvSpPr>
          <p:cNvPr id="888" name="Google Shape;888;p11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1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a:t>
            </a:r>
            <a:r>
              <a:rPr kumimoji="0" lang="en-US" sz="2250" b="1" i="0" u="none" strike="noStrike" kern="0" cap="none" spc="0" normalizeH="0" baseline="0" noProof="0" err="1">
                <a:ln>
                  <a:noFill/>
                </a:ln>
                <a:solidFill>
                  <a:srgbClr val="000000"/>
                </a:solidFill>
                <a:effectLst/>
                <a:uLnTx/>
                <a:uFillTx/>
                <a:latin typeface="Inter"/>
                <a:ea typeface="Inter"/>
                <a:cs typeface="Inter"/>
                <a:sym typeface="Inter"/>
              </a:rPr>
              <a:t>DevSecOps</a:t>
            </a: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889" name="Google Shape;889;p116"/>
          <p:cNvSpPr/>
          <p:nvPr/>
        </p:nvSpPr>
        <p:spPr>
          <a:xfrm>
            <a:off x="609575" y="1473901"/>
            <a:ext cx="7636500" cy="2374200"/>
          </a:xfrm>
          <a:prstGeom prst="rect">
            <a:avLst/>
          </a:prstGeom>
          <a:noFill/>
          <a:ln>
            <a:noFill/>
          </a:ln>
        </p:spPr>
        <p:txBody>
          <a:bodyPr spcFirstLastPara="1" wrap="square" lIns="91425" tIns="45700" rIns="91425" bIns="45700" anchor="ctr" anchorCtr="0">
            <a:noAutofit/>
          </a:bodyPr>
          <a:lstStyle/>
          <a:p>
            <a:pPr marL="428625" lvl="0" indent="-285750">
              <a:lnSpc>
                <a:spcPct val="115000"/>
              </a:lnSpc>
              <a:buClr>
                <a:srgbClr val="1B1B1B"/>
              </a:buClr>
              <a:buSzPts val="1350"/>
              <a:buFont typeface="Arial" panose="020B0604020202020204" pitchFamily="34" charset="0"/>
              <a:buChar char="•"/>
            </a:pPr>
            <a:r>
              <a:rPr lang="en" sz="1600">
                <a:solidFill>
                  <a:srgbClr val="1F2328"/>
                </a:solidFill>
                <a:highlight>
                  <a:srgbClr val="FFFFFF"/>
                </a:highlight>
                <a:latin typeface="Inter"/>
                <a:ea typeface="Inter"/>
                <a:cs typeface="Inter"/>
                <a:sym typeface="Inter"/>
              </a:rPr>
              <a:t>Definition: </a:t>
            </a:r>
            <a:r>
              <a:rPr lang="en" sz="1600">
                <a:solidFill>
                  <a:srgbClr val="1B1B1B"/>
                </a:solidFill>
                <a:latin typeface="Inter"/>
                <a:ea typeface="Inter"/>
                <a:cs typeface="Inter"/>
                <a:sym typeface="Inter"/>
              </a:rPr>
              <a:t>Integrating </a:t>
            </a:r>
            <a:r>
              <a:rPr lang="en" sz="1600" b="1">
                <a:solidFill>
                  <a:srgbClr val="1B1B1B"/>
                </a:solidFill>
                <a:latin typeface="Inter"/>
                <a:ea typeface="Inter"/>
                <a:cs typeface="Inter"/>
                <a:sym typeface="Inter"/>
              </a:rPr>
              <a:t>Dev</a:t>
            </a:r>
            <a:r>
              <a:rPr lang="en" sz="1600">
                <a:solidFill>
                  <a:srgbClr val="1B1B1B"/>
                </a:solidFill>
                <a:latin typeface="Inter"/>
                <a:ea typeface="Inter"/>
                <a:cs typeface="Inter"/>
                <a:sym typeface="Inter"/>
              </a:rPr>
              <a:t>elopment, </a:t>
            </a:r>
            <a:r>
              <a:rPr lang="en" sz="1600" b="1">
                <a:solidFill>
                  <a:srgbClr val="1B1B1B"/>
                </a:solidFill>
                <a:latin typeface="Inter"/>
                <a:ea typeface="Inter"/>
                <a:cs typeface="Inter"/>
                <a:sym typeface="Inter"/>
              </a:rPr>
              <a:t>Sec</a:t>
            </a:r>
            <a:r>
              <a:rPr lang="en" sz="1600">
                <a:solidFill>
                  <a:srgbClr val="1B1B1B"/>
                </a:solidFill>
                <a:latin typeface="Inter"/>
                <a:ea typeface="Inter"/>
                <a:cs typeface="Inter"/>
                <a:sym typeface="Inter"/>
              </a:rPr>
              <a:t>urity, and </a:t>
            </a:r>
            <a:r>
              <a:rPr lang="en" sz="1600" b="1">
                <a:solidFill>
                  <a:srgbClr val="1B1B1B"/>
                </a:solidFill>
                <a:latin typeface="Inter"/>
                <a:ea typeface="Inter"/>
                <a:cs typeface="Inter"/>
                <a:sym typeface="Inter"/>
              </a:rPr>
              <a:t>Op</a:t>
            </a:r>
            <a:r>
              <a:rPr lang="en" sz="1600">
                <a:solidFill>
                  <a:srgbClr val="1B1B1B"/>
                </a:solidFill>
                <a:latin typeface="Inter"/>
                <a:ea typeface="Inter"/>
                <a:cs typeface="Inter"/>
                <a:sym typeface="Inter"/>
              </a:rPr>
              <a:t>eration</a:t>
            </a:r>
            <a:r>
              <a:rPr lang="en" sz="1600" b="1">
                <a:solidFill>
                  <a:srgbClr val="1B1B1B"/>
                </a:solidFill>
                <a:latin typeface="Inter"/>
                <a:ea typeface="Inter"/>
                <a:cs typeface="Inter"/>
                <a:sym typeface="Inter"/>
              </a:rPr>
              <a:t>s.</a:t>
            </a:r>
            <a:endParaRPr lang="en" sz="1600">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F2328"/>
                </a:solidFill>
                <a:highlight>
                  <a:srgbClr val="FFFFFF"/>
                </a:highlight>
                <a:latin typeface="Inter"/>
                <a:ea typeface="Inter"/>
                <a:cs typeface="Inter"/>
                <a:sym typeface="Inter"/>
              </a:rPr>
              <a:t>Modern approach to building and delivering secure software, servers, and digital services by integrating security into every step of the process.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Automating code deployment and maintenance tasks.</a:t>
            </a:r>
            <a:endParaRPr sz="160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a:solidFill>
                  <a:srgbClr val="1B1B1B"/>
                </a:solidFill>
                <a:latin typeface="Inter"/>
                <a:ea typeface="Inter"/>
                <a:cs typeface="Inter"/>
                <a:sym typeface="Inter"/>
              </a:rPr>
              <a:t>CI/CD pipeline: Continuous Integration and Continuous Delivery</a:t>
            </a:r>
            <a:endParaRPr sz="1600">
              <a:solidFill>
                <a:srgbClr val="1B1B1B"/>
              </a:solidFill>
              <a:latin typeface="Inter"/>
              <a:ea typeface="Inter"/>
              <a:cs typeface="Inter"/>
              <a:sym typeface="Inter"/>
            </a:endParaRPr>
          </a:p>
          <a:p>
            <a:pPr marL="885825" lvl="1" indent="-285750" algn="l" rtl="0">
              <a:lnSpc>
                <a:spcPct val="115000"/>
              </a:lnSpc>
              <a:spcBef>
                <a:spcPts val="0"/>
              </a:spcBef>
              <a:spcAft>
                <a:spcPts val="0"/>
              </a:spcAft>
              <a:buClr>
                <a:srgbClr val="1B1B1B"/>
              </a:buClr>
              <a:buSzPts val="1350"/>
              <a:buFont typeface="Courier New" panose="02070309020205020404" pitchFamily="49" charset="0"/>
              <a:buChar char="o"/>
            </a:pPr>
            <a:r>
              <a:rPr lang="en" sz="1600">
                <a:solidFill>
                  <a:srgbClr val="1B1B1B"/>
                </a:solidFill>
                <a:latin typeface="Inter"/>
                <a:ea typeface="Inter"/>
                <a:cs typeface="Inter"/>
                <a:sym typeface="Inter"/>
              </a:rPr>
              <a:t>Enables teams to make small, frequent updates to software to get to production quickly</a:t>
            </a:r>
            <a:endParaRPr sz="1600">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4"/>
        <p:cNvGrpSpPr/>
        <p:nvPr/>
      </p:nvGrpSpPr>
      <p:grpSpPr>
        <a:xfrm>
          <a:off x="0" y="0"/>
          <a:ext cx="0" cy="0"/>
          <a:chOff x="0" y="0"/>
          <a:chExt cx="0" cy="0"/>
        </a:xfrm>
      </p:grpSpPr>
      <p:sp>
        <p:nvSpPr>
          <p:cNvPr id="505" name="Google Shape;505;p69"/>
          <p:cNvSpPr>
            <a:spLocks noGrp="1"/>
          </p:cNvSpPr>
          <p:nvPr>
            <p:ph type="title" idx="4294967295"/>
          </p:nvPr>
        </p:nvSpPr>
        <p:spPr>
          <a:xfrm>
            <a:off x="609575" y="384000"/>
            <a:ext cx="7636500" cy="6858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800"/>
              </a:spcBef>
              <a:spcAft>
                <a:spcPts val="0"/>
              </a:spcAft>
              <a:buClr>
                <a:schemeClr val="dk1"/>
              </a:buClr>
              <a:buSzPts val="1100"/>
              <a:buFont typeface="Arial"/>
              <a:buNone/>
              <a:tabLst/>
              <a:defRPr/>
            </a:pPr>
            <a:r>
              <a:rPr kumimoji="0" lang="en-US" sz="3200" b="0" i="0" u="none" strike="noStrike" kern="0" cap="none" spc="0" normalizeH="0" baseline="0" noProof="0">
                <a:ln>
                  <a:noFill/>
                </a:ln>
                <a:solidFill>
                  <a:schemeClr val="dk1"/>
                </a:solidFill>
                <a:effectLst/>
                <a:uLnTx/>
                <a:uFillTx/>
                <a:latin typeface="Calibri"/>
                <a:ea typeface="Calibri"/>
                <a:cs typeface="Calibri"/>
                <a:sym typeface="Calibri"/>
              </a:rPr>
              <a:t>Defining Digital Services </a:t>
            </a:r>
            <a:endParaRPr kumimoji="0" lang="en-US"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506" name="Google Shape;506;p69"/>
          <p:cNvSpPr/>
          <p:nvPr/>
        </p:nvSpPr>
        <p:spPr>
          <a:xfrm>
            <a:off x="609575" y="1295400"/>
            <a:ext cx="7636500" cy="2809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0"/>
              </a:spcAft>
              <a:buClr>
                <a:schemeClr val="dk1"/>
              </a:buClr>
              <a:buSzPts val="1100"/>
              <a:buFont typeface="Arial"/>
              <a:buNone/>
            </a:pPr>
            <a:endParaRPr sz="3200">
              <a:solidFill>
                <a:schemeClr val="dk1"/>
              </a:solidFill>
              <a:latin typeface="Calibri"/>
              <a:ea typeface="Calibri"/>
              <a:cs typeface="Calibri"/>
              <a:sym typeface="Calibri"/>
            </a:endParaRPr>
          </a:p>
          <a:p>
            <a:pPr marL="12700" lvl="0" indent="0" algn="l" rtl="0">
              <a:lnSpc>
                <a:spcPct val="115000"/>
              </a:lnSpc>
              <a:spcBef>
                <a:spcPts val="700"/>
              </a:spcBef>
              <a:spcAft>
                <a:spcPts val="0"/>
              </a:spcAft>
              <a:buClr>
                <a:schemeClr val="dk1"/>
              </a:buClr>
              <a:buSzPts val="1100"/>
              <a:buFont typeface="Arial"/>
              <a:buNone/>
            </a:pPr>
            <a:r>
              <a:rPr lang="en" sz="1800" i="1">
                <a:solidFill>
                  <a:schemeClr val="dk1"/>
                </a:solidFill>
                <a:latin typeface="Inter"/>
                <a:ea typeface="Inter"/>
                <a:cs typeface="Inter"/>
                <a:sym typeface="Inter"/>
              </a:rPr>
              <a:t>“Digital services” refers to “the delivery of digital information (data or content) and transactional services (e.g., online forms, benefits applications) across a variety of platforms, devices, and delivery mechanisms (e.g., websites, mobile applications, and social media).” Digital services may be delivered to internal customers, external customers, or both.</a:t>
            </a:r>
            <a:endParaRPr sz="1800" i="1">
              <a:solidFill>
                <a:schemeClr val="dk1"/>
              </a:solidFill>
              <a:latin typeface="Inter"/>
              <a:ea typeface="Inter"/>
              <a:cs typeface="Inter"/>
              <a:sym typeface="Inter"/>
            </a:endParaRPr>
          </a:p>
          <a:p>
            <a:pPr marL="12700" lvl="0" indent="0" algn="l" rtl="0">
              <a:lnSpc>
                <a:spcPct val="115000"/>
              </a:lnSpc>
              <a:spcBef>
                <a:spcPts val="700"/>
              </a:spcBef>
              <a:spcAft>
                <a:spcPts val="0"/>
              </a:spcAft>
              <a:buClr>
                <a:schemeClr val="dk1"/>
              </a:buClr>
              <a:buSzPts val="1100"/>
              <a:buFont typeface="Arial"/>
              <a:buNone/>
            </a:pPr>
            <a:endParaRPr sz="1800" i="1">
              <a:solidFill>
                <a:schemeClr val="dk1"/>
              </a:solidFill>
              <a:latin typeface="Inter"/>
              <a:ea typeface="Inter"/>
              <a:cs typeface="Inter"/>
              <a:sym typeface="Inter"/>
            </a:endParaRPr>
          </a:p>
          <a:p>
            <a:pPr marL="12700" lvl="0" indent="0" algn="l" rtl="0">
              <a:lnSpc>
                <a:spcPct val="115000"/>
              </a:lnSpc>
              <a:spcBef>
                <a:spcPts val="700"/>
              </a:spcBef>
              <a:spcAft>
                <a:spcPts val="0"/>
              </a:spcAft>
              <a:buClr>
                <a:schemeClr val="dk1"/>
              </a:buClr>
              <a:buSzPts val="1100"/>
              <a:buFont typeface="Arial"/>
              <a:buNone/>
            </a:pPr>
            <a:r>
              <a:rPr lang="en" sz="1800" i="1">
                <a:solidFill>
                  <a:schemeClr val="dk1"/>
                </a:solidFill>
                <a:latin typeface="Inter"/>
                <a:ea typeface="Inter"/>
                <a:cs typeface="Inter"/>
                <a:sym typeface="Inter"/>
              </a:rPr>
              <a:t>-Digital Government Strategy</a:t>
            </a:r>
            <a:endParaRPr sz="1800" i="1">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95"/>
        <p:cNvGrpSpPr/>
        <p:nvPr/>
      </p:nvGrpSpPr>
      <p:grpSpPr>
        <a:xfrm>
          <a:off x="0" y="0"/>
          <a:ext cx="0" cy="0"/>
          <a:chOff x="0" y="0"/>
          <a:chExt cx="0" cy="0"/>
        </a:xfrm>
      </p:grpSpPr>
      <p:sp>
        <p:nvSpPr>
          <p:cNvPr id="896" name="Google Shape;896;p11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F123E586-E142-C857-FF84-8F655451080C}"/>
              </a:ext>
            </a:extLst>
          </p:cNvPr>
          <p:cNvSpPr>
            <a:spLocks noGrp="1"/>
          </p:cNvSpPr>
          <p:nvPr>
            <p:ph type="title" idx="4294967295"/>
          </p:nvPr>
        </p:nvSpPr>
        <p:spPr>
          <a:xfrm>
            <a:off x="628650" y="-993775"/>
            <a:ext cx="7886700" cy="993775"/>
          </a:xfrm>
          <a:prstGeom prst="rect">
            <a:avLst/>
          </a:prstGeom>
        </p:spPr>
        <p:txBody>
          <a:bodyPr anchor="b"/>
          <a:lstStyle/>
          <a:p>
            <a:r>
              <a:rPr lang="en-US" err="1"/>
              <a:t>DevSecOps</a:t>
            </a:r>
            <a:r>
              <a:rPr lang="en-US"/>
              <a:t> – The Old Way</a:t>
            </a:r>
          </a:p>
        </p:txBody>
      </p:sp>
      <p:pic>
        <p:nvPicPr>
          <p:cNvPr id="897" name="Google Shape;897;p117" descr="Diagram illustrating the 'Old Way' of DevOps, showing a linear flow from Code by Developers, to Build, then Test, Release, and Operate, with handoffs between each stage."/>
          <p:cNvPicPr preferRelativeResize="0"/>
          <p:nvPr/>
        </p:nvPicPr>
        <p:blipFill>
          <a:blip r:embed="rId3">
            <a:alphaModFix/>
          </a:blip>
          <a:stretch>
            <a:fillRect/>
          </a:stretch>
        </p:blipFill>
        <p:spPr>
          <a:xfrm>
            <a:off x="152400" y="1098550"/>
            <a:ext cx="8839200" cy="29464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2"/>
        <p:cNvGrpSpPr/>
        <p:nvPr/>
      </p:nvGrpSpPr>
      <p:grpSpPr>
        <a:xfrm>
          <a:off x="0" y="0"/>
          <a:ext cx="0" cy="0"/>
          <a:chOff x="0" y="0"/>
          <a:chExt cx="0" cy="0"/>
        </a:xfrm>
      </p:grpSpPr>
      <p:sp>
        <p:nvSpPr>
          <p:cNvPr id="903" name="Google Shape;903;p11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BFFD081E-77FE-BB2D-4E7D-87DE38FCAED3}"/>
              </a:ext>
            </a:extLst>
          </p:cNvPr>
          <p:cNvSpPr>
            <a:spLocks noGrp="1"/>
          </p:cNvSpPr>
          <p:nvPr>
            <p:ph type="title" idx="4294967295"/>
          </p:nvPr>
        </p:nvSpPr>
        <p:spPr>
          <a:xfrm>
            <a:off x="628650" y="-993775"/>
            <a:ext cx="7886700" cy="993775"/>
          </a:xfrm>
          <a:prstGeom prst="rect">
            <a:avLst/>
          </a:prstGeom>
        </p:spPr>
        <p:txBody>
          <a:bodyPr anchor="b"/>
          <a:lstStyle/>
          <a:p>
            <a:r>
              <a:rPr lang="en-US" err="1"/>
              <a:t>DevSecOps</a:t>
            </a:r>
            <a:r>
              <a:rPr lang="en-US"/>
              <a:t> – The New Way</a:t>
            </a:r>
          </a:p>
        </p:txBody>
      </p:sp>
      <p:pic>
        <p:nvPicPr>
          <p:cNvPr id="904" name="Google Shape;904;p118" descr="Diagram illustrating the 'New Way' of DevOps, showing a continuous, circular flow of Code, Build, Test, Release, and Operate, with a central team of developers."/>
          <p:cNvPicPr preferRelativeResize="0"/>
          <p:nvPr/>
        </p:nvPicPr>
        <p:blipFill>
          <a:blip r:embed="rId3">
            <a:alphaModFix/>
          </a:blip>
          <a:stretch>
            <a:fillRect/>
          </a:stretch>
        </p:blipFill>
        <p:spPr>
          <a:xfrm>
            <a:off x="2333900" y="333650"/>
            <a:ext cx="4440526" cy="4440526"/>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9"/>
        <p:cNvGrpSpPr/>
        <p:nvPr/>
      </p:nvGrpSpPr>
      <p:grpSpPr>
        <a:xfrm>
          <a:off x="0" y="0"/>
          <a:ext cx="0" cy="0"/>
          <a:chOff x="0" y="0"/>
          <a:chExt cx="0" cy="0"/>
        </a:xfrm>
      </p:grpSpPr>
      <p:sp>
        <p:nvSpPr>
          <p:cNvPr id="910" name="Google Shape;910;p11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19"/>
          <p:cNvSpPr>
            <a:spLocks noGrp="1"/>
          </p:cNvSpPr>
          <p:nvPr>
            <p:ph type="title" idx="4294967295"/>
          </p:nvPr>
        </p:nvSpPr>
        <p:spPr>
          <a:xfrm>
            <a:off x="609600" y="609600"/>
            <a:ext cx="7350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err="1">
                <a:ln>
                  <a:noFill/>
                </a:ln>
                <a:solidFill>
                  <a:srgbClr val="000000"/>
                </a:solidFill>
                <a:effectLst/>
                <a:uLnTx/>
                <a:uFillTx/>
                <a:latin typeface="Inter"/>
                <a:ea typeface="Inter"/>
                <a:cs typeface="Inter"/>
                <a:sym typeface="Inter"/>
              </a:rPr>
              <a:t>DevSecOps</a:t>
            </a: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 on Federal Projects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911" name="Google Shape;911;p119"/>
          <p:cNvSpPr/>
          <p:nvPr/>
        </p:nvSpPr>
        <p:spPr>
          <a:xfrm>
            <a:off x="609575" y="1749306"/>
            <a:ext cx="7636500" cy="2321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err="1">
                <a:latin typeface="Inter"/>
                <a:ea typeface="Inter"/>
                <a:cs typeface="Inter"/>
                <a:sym typeface="Inter"/>
              </a:rPr>
              <a:t>DevSecOps</a:t>
            </a:r>
            <a:r>
              <a:rPr lang="en" sz="1600">
                <a:latin typeface="Inter"/>
                <a:ea typeface="Inter"/>
                <a:cs typeface="Inter"/>
                <a:sym typeface="Inter"/>
              </a:rPr>
              <a:t> helps federal agencies deliver stable, scalable, and secure digital services that meet mission needs—without sacrificing speed, quality, or compliance.</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Automates code deployment and testing to reduce manual errors</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Speeds delivery of new features while maintaining security</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Maintains robust, compliant systems with continuous monitoring</a:t>
            </a:r>
            <a:endParaRPr sz="160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Supports secure data handling and reliable backups</a:t>
            </a:r>
            <a:endParaRPr sz="1600">
              <a:latin typeface="Inter"/>
              <a:ea typeface="Inter"/>
              <a:cs typeface="Inter"/>
              <a:sym typeface="Inte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17"/>
        <p:cNvGrpSpPr/>
        <p:nvPr/>
      </p:nvGrpSpPr>
      <p:grpSpPr>
        <a:xfrm>
          <a:off x="0" y="0"/>
          <a:ext cx="0" cy="0"/>
          <a:chOff x="0" y="0"/>
          <a:chExt cx="0" cy="0"/>
        </a:xfrm>
      </p:grpSpPr>
      <p:sp>
        <p:nvSpPr>
          <p:cNvPr id="918" name="Google Shape;918;p12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20"/>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HCD + </a:t>
            </a:r>
            <a:r>
              <a:rPr kumimoji="0" lang="en-US" sz="2250" b="1" i="0" u="none" strike="noStrike" kern="0" cap="none" spc="0" normalizeH="0" baseline="0" noProof="0" err="1">
                <a:ln>
                  <a:noFill/>
                </a:ln>
                <a:solidFill>
                  <a:srgbClr val="1F2328"/>
                </a:solidFill>
                <a:effectLst/>
                <a:highlight>
                  <a:srgbClr val="FFFFFF"/>
                </a:highlight>
                <a:uLnTx/>
                <a:uFillTx/>
                <a:latin typeface="Inter"/>
                <a:ea typeface="Inter"/>
                <a:cs typeface="Inter"/>
                <a:sym typeface="Inter"/>
              </a:rPr>
              <a:t>DevSecOps</a:t>
            </a: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 The power combo</a:t>
            </a:r>
            <a:endParaRPr kumimoji="0" lang="en-US" sz="2250" b="1" i="0" u="none" strike="noStrike" kern="0" cap="none" spc="0" normalizeH="0" baseline="0" noProof="0">
              <a:ln>
                <a:noFill/>
              </a:ln>
              <a:solidFill>
                <a:srgbClr val="000000"/>
              </a:solidFill>
              <a:effectLst/>
              <a:uLnTx/>
              <a:uFillTx/>
              <a:latin typeface="Inter"/>
              <a:ea typeface="Inter"/>
              <a:cs typeface="Inter"/>
              <a:sym typeface="Inter"/>
            </a:endParaRPr>
          </a:p>
        </p:txBody>
      </p:sp>
      <p:sp>
        <p:nvSpPr>
          <p:cNvPr id="919" name="Google Shape;919;p120"/>
          <p:cNvSpPr/>
          <p:nvPr/>
        </p:nvSpPr>
        <p:spPr>
          <a:xfrm>
            <a:off x="609575" y="1404750"/>
            <a:ext cx="7636500" cy="13332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"Design is the compass, and </a:t>
            </a:r>
            <a:r>
              <a:rPr lang="en" sz="1600" err="1">
                <a:solidFill>
                  <a:srgbClr val="1B1B1B"/>
                </a:solidFill>
                <a:latin typeface="Nunito"/>
                <a:ea typeface="Nunito"/>
                <a:cs typeface="Nunito"/>
                <a:sym typeface="Nunito"/>
              </a:rPr>
              <a:t>DevSecOps</a:t>
            </a:r>
            <a:r>
              <a:rPr lang="en" sz="1600">
                <a:solidFill>
                  <a:srgbClr val="1B1B1B"/>
                </a:solidFill>
                <a:latin typeface="Nunito"/>
                <a:ea typeface="Nunito"/>
                <a:cs typeface="Nunito"/>
                <a:sym typeface="Nunito"/>
              </a:rPr>
              <a:t> is the engine."</a:t>
            </a:r>
            <a:endParaRPr sz="160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Combined approach supports user value + technical reliability</a:t>
            </a:r>
            <a:endParaRPr sz="160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Promotes shared responsibility across teams</a:t>
            </a:r>
            <a:endParaRPr sz="1600">
              <a:solidFill>
                <a:srgbClr val="1B1B1B"/>
              </a:solidFill>
              <a:latin typeface="Nunito"/>
              <a:ea typeface="Nunito"/>
              <a:cs typeface="Nunito"/>
              <a:sym typeface="Nunito"/>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25"/>
        <p:cNvGrpSpPr/>
        <p:nvPr/>
      </p:nvGrpSpPr>
      <p:grpSpPr>
        <a:xfrm>
          <a:off x="0" y="0"/>
          <a:ext cx="0" cy="0"/>
          <a:chOff x="0" y="0"/>
          <a:chExt cx="0" cy="0"/>
        </a:xfrm>
      </p:grpSpPr>
      <p:sp>
        <p:nvSpPr>
          <p:cNvPr id="926" name="Google Shape;926;p12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21"/>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Create a Sprint Backlog</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927" name="Google Shape;927;p121"/>
          <p:cNvSpPr/>
          <p:nvPr/>
        </p:nvSpPr>
        <p:spPr>
          <a:xfrm>
            <a:off x="609575" y="1611330"/>
            <a:ext cx="5367600" cy="18057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sz="1600">
                <a:solidFill>
                  <a:schemeClr val="dk1"/>
                </a:solidFill>
                <a:latin typeface="Inter"/>
                <a:ea typeface="Inter"/>
                <a:cs typeface="Inter"/>
                <a:sym typeface="Inter"/>
              </a:rPr>
              <a:t>Using a fictional case study (e.g., a federal agency project) to create a sample sprint backlog, breaking it into user stories. </a:t>
            </a:r>
            <a:endParaRPr sz="1600">
              <a:solidFill>
                <a:schemeClr val="dk1"/>
              </a:solidFill>
              <a:latin typeface="Inter"/>
              <a:ea typeface="Inter"/>
              <a:cs typeface="Inter"/>
              <a:sym typeface="Inter"/>
            </a:endParaRPr>
          </a:p>
          <a:p>
            <a:pPr marL="0" lvl="0" indent="0" algn="l" rtl="0">
              <a:lnSpc>
                <a:spcPct val="115000"/>
              </a:lnSpc>
              <a:spcBef>
                <a:spcPts val="0"/>
              </a:spcBef>
              <a:spcAft>
                <a:spcPts val="0"/>
              </a:spcAft>
              <a:buNone/>
            </a:pPr>
            <a:endParaRPr sz="1600">
              <a:solidFill>
                <a:schemeClr val="dk1"/>
              </a:solidFill>
              <a:latin typeface="Inter"/>
              <a:ea typeface="Inter"/>
              <a:cs typeface="Inter"/>
              <a:sym typeface="Inter"/>
            </a:endParaRPr>
          </a:p>
          <a:p>
            <a:pPr marL="0" lvl="0" indent="0" algn="l" rtl="0">
              <a:lnSpc>
                <a:spcPct val="115000"/>
              </a:lnSpc>
              <a:spcBef>
                <a:spcPts val="0"/>
              </a:spcBef>
              <a:spcAft>
                <a:spcPts val="0"/>
              </a:spcAft>
              <a:buNone/>
            </a:pPr>
            <a:r>
              <a:rPr lang="en" sz="1600">
                <a:solidFill>
                  <a:schemeClr val="dk1"/>
                </a:solidFill>
                <a:latin typeface="Inter"/>
                <a:ea typeface="Inter"/>
                <a:cs typeface="Inter"/>
                <a:sym typeface="Inter"/>
              </a:rPr>
              <a:t>Participants will work in groups to prioritize tasks and plan the sprint.</a:t>
            </a:r>
            <a:r>
              <a:rPr lang="en" sz="1600" b="1">
                <a:solidFill>
                  <a:srgbClr val="1B1B1B"/>
                </a:solidFill>
                <a:latin typeface="Inter"/>
                <a:ea typeface="Inter"/>
                <a:cs typeface="Inter"/>
                <a:sym typeface="Inter"/>
              </a:rPr>
              <a:t> </a:t>
            </a:r>
            <a:endParaRPr sz="1600">
              <a:solidFill>
                <a:srgbClr val="1B1B1B"/>
              </a:solidFill>
              <a:latin typeface="Inter"/>
              <a:ea typeface="Inter"/>
              <a:cs typeface="Inter"/>
              <a:sym typeface="Inter"/>
            </a:endParaRPr>
          </a:p>
        </p:txBody>
      </p:sp>
      <p:pic>
        <p:nvPicPr>
          <p:cNvPr id="929" name="Google Shape;929;p121"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34"/>
        <p:cNvGrpSpPr/>
        <p:nvPr/>
      </p:nvGrpSpPr>
      <p:grpSpPr>
        <a:xfrm>
          <a:off x="0" y="0"/>
          <a:ext cx="0" cy="0"/>
          <a:chOff x="0" y="0"/>
          <a:chExt cx="0" cy="0"/>
        </a:xfrm>
      </p:grpSpPr>
      <p:sp>
        <p:nvSpPr>
          <p:cNvPr id="935" name="Google Shape;935;p12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Delivery Providers: Sources of Supply</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40"/>
        <p:cNvGrpSpPr/>
        <p:nvPr/>
      </p:nvGrpSpPr>
      <p:grpSpPr>
        <a:xfrm>
          <a:off x="0" y="0"/>
          <a:ext cx="0" cy="0"/>
          <a:chOff x="0" y="0"/>
          <a:chExt cx="0" cy="0"/>
        </a:xfrm>
      </p:grpSpPr>
      <p:sp>
        <p:nvSpPr>
          <p:cNvPr id="941" name="Google Shape;941;p12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23"/>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The Government Ecosystem</a:t>
            </a:r>
            <a:endParaRPr kumimoji="0" lang="en-US" sz="2250" b="1" i="0" u="none" strike="noStrike" kern="0" cap="none" spc="0" normalizeH="0" baseline="0" noProof="0">
              <a:ln>
                <a:noFill/>
              </a:ln>
              <a:solidFill>
                <a:srgbClr val="000000"/>
              </a:solidFill>
              <a:effectLst/>
              <a:uLnTx/>
              <a:uFillTx/>
              <a:latin typeface="Inter"/>
              <a:ea typeface="Inter"/>
              <a:cs typeface="Inter"/>
              <a:sym typeface="Inter"/>
            </a:endParaRPr>
          </a:p>
        </p:txBody>
      </p:sp>
      <p:sp>
        <p:nvSpPr>
          <p:cNvPr id="942" name="Google Shape;942;p123"/>
          <p:cNvSpPr/>
          <p:nvPr/>
        </p:nvSpPr>
        <p:spPr>
          <a:xfrm>
            <a:off x="609575" y="1404750"/>
            <a:ext cx="7636500" cy="28692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a:solidFill>
                  <a:srgbClr val="1B1B1B"/>
                </a:solidFill>
                <a:latin typeface="Nunito"/>
                <a:ea typeface="Nunito"/>
                <a:cs typeface="Nunito"/>
                <a:sym typeface="Nunito"/>
              </a:rPr>
              <a:t>Agencies now have in-house digital service teams (e.g., U.S. DOGE Service – USDS).</a:t>
            </a:r>
            <a:endParaRPr sz="16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600">
                <a:solidFill>
                  <a:srgbClr val="1B1B1B"/>
                </a:solidFill>
                <a:latin typeface="Nunito"/>
                <a:ea typeface="Nunito"/>
                <a:cs typeface="Nunito"/>
                <a:sym typeface="Nunito"/>
              </a:rPr>
              <a:t>Teams vary in mission and structure but share goals:</a:t>
            </a:r>
            <a:endParaRPr sz="1600">
              <a:solidFill>
                <a:srgbClr val="1B1B1B"/>
              </a:solidFill>
              <a:latin typeface="Nunito"/>
              <a:ea typeface="Nunito"/>
              <a:cs typeface="Nunito"/>
              <a:sym typeface="Nunito"/>
            </a:endParaRPr>
          </a:p>
          <a:p>
            <a:pPr marL="457200" lvl="0" indent="-298450" algn="l" rtl="0">
              <a:lnSpc>
                <a:spcPct val="115000"/>
              </a:lnSpc>
              <a:spcBef>
                <a:spcPts val="1200"/>
              </a:spcBef>
              <a:spcAft>
                <a:spcPts val="0"/>
              </a:spcAft>
              <a:buClr>
                <a:schemeClr val="dk1"/>
              </a:buClr>
              <a:buSzPts val="1100"/>
              <a:buChar char="●"/>
            </a:pPr>
            <a:r>
              <a:rPr lang="en" sz="1600">
                <a:solidFill>
                  <a:srgbClr val="1B1B1B"/>
                </a:solidFill>
                <a:latin typeface="Nunito"/>
                <a:ea typeface="Nunito"/>
                <a:cs typeface="Nunito"/>
                <a:sym typeface="Nunito"/>
              </a:rPr>
              <a:t>Promote Agile, iterative development</a:t>
            </a:r>
            <a:endParaRPr sz="160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a:solidFill>
                  <a:srgbClr val="1B1B1B"/>
                </a:solidFill>
                <a:latin typeface="Nunito"/>
                <a:ea typeface="Nunito"/>
                <a:cs typeface="Nunito"/>
                <a:sym typeface="Nunito"/>
              </a:rPr>
              <a:t>Apply human-centered design (HCD)</a:t>
            </a:r>
            <a:endParaRPr sz="160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a:solidFill>
                  <a:srgbClr val="1B1B1B"/>
                </a:solidFill>
                <a:latin typeface="Nunito"/>
                <a:ea typeface="Nunito"/>
                <a:cs typeface="Nunito"/>
                <a:sym typeface="Nunito"/>
              </a:rPr>
              <a:t>Improve procurement (e.g., modular contracting)</a:t>
            </a:r>
            <a:endParaRPr sz="160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a:solidFill>
                  <a:srgbClr val="1B1B1B"/>
                </a:solidFill>
                <a:latin typeface="Nunito"/>
                <a:ea typeface="Nunito"/>
                <a:cs typeface="Nunito"/>
                <a:sym typeface="Nunito"/>
              </a:rPr>
              <a:t>Support implementation and delivery</a:t>
            </a:r>
            <a:endParaRPr sz="1600">
              <a:solidFill>
                <a:srgbClr val="1B1B1B"/>
              </a:solidFill>
              <a:latin typeface="Nunito"/>
              <a:ea typeface="Nunito"/>
              <a:cs typeface="Nunito"/>
              <a:sym typeface="Nunito"/>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48"/>
        <p:cNvGrpSpPr/>
        <p:nvPr/>
      </p:nvGrpSpPr>
      <p:grpSpPr>
        <a:xfrm>
          <a:off x="0" y="0"/>
          <a:ext cx="0" cy="0"/>
          <a:chOff x="0" y="0"/>
          <a:chExt cx="0" cy="0"/>
        </a:xfrm>
      </p:grpSpPr>
      <p:sp>
        <p:nvSpPr>
          <p:cNvPr id="949" name="Google Shape;949;p12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24"/>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The Private Sector Landscape</a:t>
            </a:r>
            <a:endParaRPr kumimoji="0" lang="en-US" sz="2250" b="1" i="0" u="none" strike="noStrike" kern="0" cap="none" spc="0" normalizeH="0" baseline="0" noProof="0">
              <a:ln>
                <a:noFill/>
              </a:ln>
              <a:solidFill>
                <a:srgbClr val="000000"/>
              </a:solidFill>
              <a:effectLst/>
              <a:uLnTx/>
              <a:uFillTx/>
              <a:latin typeface="Inter"/>
              <a:ea typeface="Inter"/>
              <a:cs typeface="Inter"/>
              <a:sym typeface="Inter"/>
            </a:endParaRPr>
          </a:p>
        </p:txBody>
      </p:sp>
      <p:sp>
        <p:nvSpPr>
          <p:cNvPr id="950" name="Google Shape;950;p124"/>
          <p:cNvSpPr/>
          <p:nvPr/>
        </p:nvSpPr>
        <p:spPr>
          <a:xfrm>
            <a:off x="609575" y="1404750"/>
            <a:ext cx="7636500" cy="31311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a:solidFill>
                  <a:srgbClr val="1B1B1B"/>
                </a:solidFill>
                <a:latin typeface="Nunito"/>
                <a:ea typeface="Nunito"/>
                <a:cs typeface="Nunito"/>
                <a:sym typeface="Nunito"/>
              </a:rPr>
              <a:t>Vendors provide critical expertise and capacity:</a:t>
            </a:r>
            <a:endParaRPr sz="1600">
              <a:solidFill>
                <a:srgbClr val="1B1B1B"/>
              </a:solidFill>
              <a:latin typeface="Nunito"/>
              <a:ea typeface="Nunito"/>
              <a:cs typeface="Nunito"/>
              <a:sym typeface="Nunito"/>
            </a:endParaRPr>
          </a:p>
          <a:p>
            <a:pPr marL="457200" lvl="0" indent="-298450" algn="l" rtl="0">
              <a:lnSpc>
                <a:spcPct val="115000"/>
              </a:lnSpc>
              <a:spcBef>
                <a:spcPts val="1200"/>
              </a:spcBef>
              <a:spcAft>
                <a:spcPts val="0"/>
              </a:spcAft>
              <a:buClr>
                <a:schemeClr val="dk1"/>
              </a:buClr>
              <a:buSzPts val="1100"/>
              <a:buChar char="●"/>
            </a:pPr>
            <a:r>
              <a:rPr lang="en" sz="1600">
                <a:solidFill>
                  <a:srgbClr val="1B1B1B"/>
                </a:solidFill>
                <a:latin typeface="Nunito"/>
                <a:ea typeface="Nunito"/>
                <a:cs typeface="Nunito"/>
                <a:sym typeface="Nunito"/>
              </a:rPr>
              <a:t>Large firms (IBM, Booz Allen)</a:t>
            </a:r>
            <a:endParaRPr sz="160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a:solidFill>
                  <a:srgbClr val="1B1B1B"/>
                </a:solidFill>
                <a:latin typeface="Nunito"/>
                <a:ea typeface="Nunito"/>
                <a:cs typeface="Nunito"/>
                <a:sym typeface="Nunito"/>
              </a:rPr>
              <a:t>Resellers &amp; value-add resellers</a:t>
            </a:r>
            <a:endParaRPr sz="160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a:solidFill>
                  <a:srgbClr val="1B1B1B"/>
                </a:solidFill>
                <a:latin typeface="Nunito"/>
                <a:ea typeface="Nunito"/>
                <a:cs typeface="Nunito"/>
                <a:sym typeface="Nunito"/>
              </a:rPr>
              <a:t>Non-traditional firms (startups, commercial tech)</a:t>
            </a:r>
            <a:endParaRPr sz="160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a:solidFill>
                  <a:srgbClr val="1B1B1B"/>
                </a:solidFill>
                <a:latin typeface="Nunito"/>
                <a:ea typeface="Nunito"/>
                <a:cs typeface="Nunito"/>
                <a:sym typeface="Nunito"/>
              </a:rPr>
              <a:t>Joint ventures and shared service providers</a:t>
            </a:r>
            <a:endParaRPr sz="160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a:solidFill>
                  <a:srgbClr val="1B1B1B"/>
                </a:solidFill>
                <a:latin typeface="Nunito"/>
                <a:ea typeface="Nunito"/>
                <a:cs typeface="Nunito"/>
                <a:sym typeface="Nunito"/>
              </a:rPr>
              <a:t>Public-private partnerships</a:t>
            </a:r>
            <a:br>
              <a:rPr lang="en" sz="1600">
                <a:solidFill>
                  <a:srgbClr val="1B1B1B"/>
                </a:solidFill>
                <a:latin typeface="Nunito"/>
                <a:ea typeface="Nunito"/>
                <a:cs typeface="Nunito"/>
                <a:sym typeface="Nunito"/>
              </a:rPr>
            </a:br>
            <a:endParaRPr sz="16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600">
                <a:solidFill>
                  <a:srgbClr val="1B1B1B"/>
                </a:solidFill>
                <a:latin typeface="Nunito"/>
                <a:ea typeface="Nunito"/>
                <a:cs typeface="Nunito"/>
                <a:sym typeface="Nunito"/>
              </a:rPr>
              <a:t>External vendors complement internal teams.</a:t>
            </a:r>
            <a:endParaRPr sz="1600">
              <a:solidFill>
                <a:srgbClr val="1B1B1B"/>
              </a:solidFill>
              <a:latin typeface="Nunito"/>
              <a:ea typeface="Nunito"/>
              <a:cs typeface="Nunito"/>
              <a:sym typeface="Nunito"/>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56"/>
        <p:cNvGrpSpPr/>
        <p:nvPr/>
      </p:nvGrpSpPr>
      <p:grpSpPr>
        <a:xfrm>
          <a:off x="0" y="0"/>
          <a:ext cx="0" cy="0"/>
          <a:chOff x="0" y="0"/>
          <a:chExt cx="0" cy="0"/>
        </a:xfrm>
      </p:grpSpPr>
      <p:sp>
        <p:nvSpPr>
          <p:cNvPr id="957" name="Google Shape;957;p12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25"/>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The growing digital service supplier community</a:t>
            </a:r>
          </a:p>
        </p:txBody>
      </p:sp>
      <p:sp>
        <p:nvSpPr>
          <p:cNvPr id="958" name="Google Shape;958;p125"/>
          <p:cNvSpPr/>
          <p:nvPr/>
        </p:nvSpPr>
        <p:spPr>
          <a:xfrm>
            <a:off x="609575" y="1404750"/>
            <a:ext cx="7636500" cy="13332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Many companies now specialize in public-sector digital services.</a:t>
            </a:r>
            <a:endParaRPr sz="160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Digital Service Coalition (DSC) includes numerous active vendors.</a:t>
            </a:r>
            <a:endParaRPr sz="1600">
              <a:solidFill>
                <a:srgbClr val="1B1B1B"/>
              </a:solidFill>
              <a:latin typeface="Nunito"/>
              <a:ea typeface="Nunito"/>
              <a:cs typeface="Nunito"/>
              <a:sym typeface="Nunito"/>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64"/>
        <p:cNvGrpSpPr/>
        <p:nvPr/>
      </p:nvGrpSpPr>
      <p:grpSpPr>
        <a:xfrm>
          <a:off x="0" y="0"/>
          <a:ext cx="0" cy="0"/>
          <a:chOff x="0" y="0"/>
          <a:chExt cx="0" cy="0"/>
        </a:xfrm>
      </p:grpSpPr>
      <p:sp>
        <p:nvSpPr>
          <p:cNvPr id="965" name="Google Shape;965;p12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26"/>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Choosing the Right Contract Vehicle</a:t>
            </a:r>
          </a:p>
        </p:txBody>
      </p:sp>
      <p:sp>
        <p:nvSpPr>
          <p:cNvPr id="966" name="Google Shape;966;p126"/>
          <p:cNvSpPr/>
          <p:nvPr/>
        </p:nvSpPr>
        <p:spPr>
          <a:xfrm>
            <a:off x="609575" y="1404750"/>
            <a:ext cx="7636500" cy="3120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b="1">
                <a:solidFill>
                  <a:srgbClr val="1B1B1B"/>
                </a:solidFill>
                <a:latin typeface="Nunito"/>
                <a:ea typeface="Nunito"/>
                <a:cs typeface="Nunito"/>
                <a:sym typeface="Nunito"/>
              </a:rPr>
              <a:t>Contract Vehicles Overview</a:t>
            </a:r>
            <a:endParaRPr sz="16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600">
                <a:solidFill>
                  <a:srgbClr val="1B1B1B"/>
                </a:solidFill>
                <a:latin typeface="Nunito"/>
                <a:ea typeface="Nunito"/>
                <a:cs typeface="Nunito"/>
                <a:sym typeface="Nunito"/>
              </a:rPr>
              <a:t>Selecting the right vehicle impacts speed and flexibility.</a:t>
            </a:r>
            <a:endParaRPr sz="16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600">
                <a:solidFill>
                  <a:srgbClr val="1B1B1B"/>
                </a:solidFill>
                <a:latin typeface="Nunito"/>
                <a:ea typeface="Nunito"/>
                <a:cs typeface="Nunito"/>
                <a:sym typeface="Nunito"/>
              </a:rPr>
              <a:t>Common options:</a:t>
            </a:r>
            <a:endParaRPr sz="1600">
              <a:solidFill>
                <a:srgbClr val="1B1B1B"/>
              </a:solidFill>
              <a:latin typeface="Nunito"/>
              <a:ea typeface="Nunito"/>
              <a:cs typeface="Nunito"/>
              <a:sym typeface="Nunito"/>
            </a:endParaRPr>
          </a:p>
          <a:p>
            <a:pPr marL="457200" lvl="0" indent="-314325" algn="l" rtl="0">
              <a:lnSpc>
                <a:spcPct val="115000"/>
              </a:lnSpc>
              <a:spcBef>
                <a:spcPts val="120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Open Market – Full competition via </a:t>
            </a:r>
            <a:r>
              <a:rPr lang="en" sz="1600" err="1">
                <a:solidFill>
                  <a:srgbClr val="1B1B1B"/>
                </a:solidFill>
                <a:latin typeface="Nunito"/>
                <a:ea typeface="Nunito"/>
                <a:cs typeface="Nunito"/>
                <a:sym typeface="Nunito"/>
              </a:rPr>
              <a:t>SAM.gov</a:t>
            </a:r>
            <a:r>
              <a:rPr lang="en" sz="1600">
                <a:solidFill>
                  <a:srgbClr val="1B1B1B"/>
                </a:solidFill>
                <a:latin typeface="Nunito"/>
                <a:ea typeface="Nunito"/>
                <a:cs typeface="Nunito"/>
                <a:sym typeface="Nunito"/>
              </a:rPr>
              <a:t> (RFPs, RFIs, RFQs)</a:t>
            </a:r>
            <a:endParaRPr sz="160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GWACs – Cross-agency contracts for complex IT (e.g., SEWP V, Alliant 2)</a:t>
            </a:r>
            <a:endParaRPr sz="160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GSA MAS – Broad vendor access with pre-negotiated terms</a:t>
            </a:r>
            <a:endParaRPr sz="160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Agency-Specific Vehicles – Tailored BPAs/IDIQs (e.g., VA SPRUCE, SEC BPA)</a:t>
            </a:r>
            <a:endParaRPr sz="1600">
              <a:solidFill>
                <a:srgbClr val="1B1B1B"/>
              </a:solidFill>
              <a:latin typeface="Nunito"/>
              <a:ea typeface="Nunito"/>
              <a:cs typeface="Nunito"/>
              <a:sym typeface="Nunito"/>
            </a:endParaRPr>
          </a:p>
          <a:p>
            <a:pPr marL="0" lvl="0" indent="0" algn="l" rtl="0">
              <a:lnSpc>
                <a:spcPct val="115000"/>
              </a:lnSpc>
              <a:spcBef>
                <a:spcPts val="1200"/>
              </a:spcBef>
              <a:spcAft>
                <a:spcPts val="1200"/>
              </a:spcAft>
              <a:buNone/>
            </a:pPr>
            <a:r>
              <a:rPr lang="en" sz="1600" i="1">
                <a:solidFill>
                  <a:srgbClr val="1B1B1B"/>
                </a:solidFill>
                <a:latin typeface="Nunito"/>
                <a:ea typeface="Nunito"/>
                <a:cs typeface="Nunito"/>
                <a:sym typeface="Nunito"/>
              </a:rPr>
              <a:t>Agency-specific vehicles increasingly support Agile and HCD practices.</a:t>
            </a:r>
            <a:endParaRPr sz="1600" i="1">
              <a:solidFill>
                <a:srgbClr val="1B1B1B"/>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11"/>
        <p:cNvGrpSpPr/>
        <p:nvPr/>
      </p:nvGrpSpPr>
      <p:grpSpPr>
        <a:xfrm>
          <a:off x="0" y="0"/>
          <a:ext cx="0" cy="0"/>
          <a:chOff x="0" y="0"/>
          <a:chExt cx="0" cy="0"/>
        </a:xfrm>
      </p:grpSpPr>
      <p:sp>
        <p:nvSpPr>
          <p:cNvPr id="512" name="Google Shape;512;p70">
            <a:extLst>
              <a:ext uri="{C183D7F6-B498-43B3-948B-1728B52AA6E4}">
                <adec:decorative xmlns:adec="http://schemas.microsoft.com/office/drawing/2017/decorative" val="1"/>
              </a:ext>
            </a:extLst>
          </p:cNvPr>
          <p:cNvSpPr/>
          <p:nvPr/>
        </p:nvSpPr>
        <p:spPr>
          <a:xfrm>
            <a:off x="609600" y="609600"/>
            <a:ext cx="3381375"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800" b="1" i="0" u="none" strike="noStrike" kern="0" cap="none" spc="0" normalizeH="0" baseline="0" noProof="0">
                <a:ln>
                  <a:noFill/>
                </a:ln>
                <a:solidFill>
                  <a:schemeClr val="dk1"/>
                </a:solidFill>
                <a:effectLst/>
                <a:uLnTx/>
                <a:uFillTx/>
                <a:latin typeface="Calibri"/>
                <a:ea typeface="Calibri"/>
                <a:cs typeface="Calibri"/>
                <a:sym typeface="Calibri"/>
              </a:rPr>
              <a:t>Digital Service Wheel</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14" name="Google Shape;514;p70"/>
          <p:cNvSpPr txBox="1"/>
          <p:nvPr/>
        </p:nvSpPr>
        <p:spPr>
          <a:xfrm>
            <a:off x="5801150" y="2371650"/>
            <a:ext cx="209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Image placeholder</a:t>
            </a:r>
            <a:endParaRPr/>
          </a:p>
        </p:txBody>
      </p:sp>
      <p:pic>
        <p:nvPicPr>
          <p:cNvPr id="515" name="Google Shape;515;p70" descr="A diagram of digital services wheel with sections for who, what, where, why and how&#10;&#10;"/>
          <p:cNvPicPr preferRelativeResize="0"/>
          <p:nvPr/>
        </p:nvPicPr>
        <p:blipFill>
          <a:blip r:embed="rId3">
            <a:alphaModFix/>
          </a:blip>
          <a:stretch>
            <a:fillRect/>
          </a:stretch>
        </p:blipFill>
        <p:spPr>
          <a:xfrm>
            <a:off x="4346426" y="678748"/>
            <a:ext cx="4352749" cy="3960049"/>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72"/>
        <p:cNvGrpSpPr/>
        <p:nvPr/>
      </p:nvGrpSpPr>
      <p:grpSpPr>
        <a:xfrm>
          <a:off x="0" y="0"/>
          <a:ext cx="0" cy="0"/>
          <a:chOff x="0" y="0"/>
          <a:chExt cx="0" cy="0"/>
        </a:xfrm>
      </p:grpSpPr>
      <p:sp>
        <p:nvSpPr>
          <p:cNvPr id="973" name="Google Shape;973;p12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27"/>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Collaboration Models Between Agencies and Vendors</a:t>
            </a:r>
          </a:p>
        </p:txBody>
      </p:sp>
      <p:sp>
        <p:nvSpPr>
          <p:cNvPr id="974" name="Google Shape;974;p127"/>
          <p:cNvSpPr/>
          <p:nvPr/>
        </p:nvSpPr>
        <p:spPr>
          <a:xfrm>
            <a:off x="609575" y="1404750"/>
            <a:ext cx="7636500" cy="3235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b="1">
                <a:solidFill>
                  <a:srgbClr val="1B1B1B"/>
                </a:solidFill>
                <a:latin typeface="Nunito"/>
                <a:ea typeface="Nunito"/>
                <a:cs typeface="Nunito"/>
                <a:sym typeface="Nunito"/>
              </a:rPr>
              <a:t>Common Collaboration Models</a:t>
            </a:r>
            <a:endParaRPr sz="1600" b="1">
              <a:solidFill>
                <a:srgbClr val="1B1B1B"/>
              </a:solidFill>
              <a:latin typeface="Nunito"/>
              <a:ea typeface="Nunito"/>
              <a:cs typeface="Nunito"/>
              <a:sym typeface="Nunito"/>
            </a:endParaRPr>
          </a:p>
          <a:p>
            <a:pPr marL="457200" lvl="0" indent="-314325" algn="l" rtl="0">
              <a:lnSpc>
                <a:spcPct val="115000"/>
              </a:lnSpc>
              <a:spcBef>
                <a:spcPts val="120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Staff Augmentation: Vendors fill specific skill gaps on federal teams</a:t>
            </a:r>
            <a:endParaRPr sz="160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Full Team Delivery: Vendors handle delivery independently</a:t>
            </a:r>
            <a:endParaRPr sz="160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a:solidFill>
                  <a:srgbClr val="1B1B1B"/>
                </a:solidFill>
                <a:latin typeface="Nunito"/>
                <a:ea typeface="Nunito"/>
                <a:cs typeface="Nunito"/>
                <a:sym typeface="Nunito"/>
              </a:rPr>
              <a:t>Co-Delivery / Hybrid Teams: Integrated vendor-agency teams with shared roles</a:t>
            </a:r>
            <a:endParaRPr sz="1600">
              <a:solidFill>
                <a:srgbClr val="1B1B1B"/>
              </a:solidFill>
              <a:latin typeface="Nunito"/>
              <a:ea typeface="Nunito"/>
              <a:cs typeface="Nunito"/>
              <a:sym typeface="Nunito"/>
            </a:endParaRPr>
          </a:p>
          <a:p>
            <a:pPr marL="0" lvl="0" indent="0" algn="l" rtl="0">
              <a:lnSpc>
                <a:spcPct val="115000"/>
              </a:lnSpc>
              <a:spcBef>
                <a:spcPts val="1200"/>
              </a:spcBef>
              <a:spcAft>
                <a:spcPts val="1200"/>
              </a:spcAft>
              <a:buNone/>
            </a:pPr>
            <a:r>
              <a:rPr lang="en" sz="1600" i="1">
                <a:solidFill>
                  <a:srgbClr val="1B1B1B"/>
                </a:solidFill>
                <a:latin typeface="Nunito"/>
                <a:ea typeface="Nunito"/>
                <a:cs typeface="Nunito"/>
                <a:sym typeface="Nunito"/>
              </a:rPr>
              <a:t>Choose based on budget, risk, and delivery needs.</a:t>
            </a:r>
            <a:endParaRPr sz="1600" i="1">
              <a:solidFill>
                <a:srgbClr val="1B1B1B"/>
              </a:solidFill>
              <a:latin typeface="Nunito"/>
              <a:ea typeface="Nunito"/>
              <a:cs typeface="Nunito"/>
              <a:sym typeface="Nunito"/>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80"/>
        <p:cNvGrpSpPr/>
        <p:nvPr/>
      </p:nvGrpSpPr>
      <p:grpSpPr>
        <a:xfrm>
          <a:off x="0" y="0"/>
          <a:ext cx="0" cy="0"/>
          <a:chOff x="0" y="0"/>
          <a:chExt cx="0" cy="0"/>
        </a:xfrm>
      </p:grpSpPr>
      <p:sp>
        <p:nvSpPr>
          <p:cNvPr id="981" name="Google Shape;981;p12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28"/>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a:ln>
                  <a:noFill/>
                </a:ln>
                <a:solidFill>
                  <a:srgbClr val="1F2328"/>
                </a:solidFill>
                <a:effectLst/>
                <a:highlight>
                  <a:srgbClr val="FFFFFF"/>
                </a:highlight>
                <a:uLnTx/>
                <a:uFillTx/>
                <a:latin typeface="Inter"/>
                <a:ea typeface="Inter"/>
                <a:cs typeface="Inter"/>
                <a:sym typeface="Inter"/>
              </a:rPr>
              <a:t>Real examples of “Who does what”</a:t>
            </a:r>
          </a:p>
        </p:txBody>
      </p:sp>
      <p:sp>
        <p:nvSpPr>
          <p:cNvPr id="982" name="Google Shape;982;p128"/>
          <p:cNvSpPr/>
          <p:nvPr/>
        </p:nvSpPr>
        <p:spPr>
          <a:xfrm>
            <a:off x="611596" y="1295400"/>
            <a:ext cx="7636500" cy="3298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a:solidFill>
                  <a:srgbClr val="1B1B1B"/>
                </a:solidFill>
                <a:latin typeface="Inter" panose="02000503000000020004" pitchFamily="2" charset="0"/>
                <a:ea typeface="Nunito"/>
                <a:cs typeface="Nunito"/>
                <a:sym typeface="Nunito"/>
              </a:rPr>
              <a:t>“Who Does What” in practice</a:t>
            </a:r>
          </a:p>
          <a:p>
            <a:pPr marL="0" lvl="0" indent="0" algn="l" rtl="0">
              <a:lnSpc>
                <a:spcPct val="115000"/>
              </a:lnSpc>
              <a:spcBef>
                <a:spcPts val="1200"/>
              </a:spcBef>
              <a:spcAft>
                <a:spcPts val="0"/>
              </a:spcAft>
              <a:buNone/>
            </a:pPr>
            <a:endParaRPr sz="1600">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r>
              <a:rPr lang="en" sz="1600" b="1">
                <a:solidFill>
                  <a:srgbClr val="1B1B1B"/>
                </a:solidFill>
                <a:latin typeface="Inter" panose="02000503000000020004" pitchFamily="2" charset="0"/>
                <a:ea typeface="Nunito"/>
                <a:cs typeface="Nunito"/>
                <a:sym typeface="Nunito"/>
              </a:rPr>
              <a:t>Example 1: </a:t>
            </a:r>
            <a:r>
              <a:rPr lang="en" sz="1600">
                <a:solidFill>
                  <a:srgbClr val="1B1B1B"/>
                </a:solidFill>
                <a:latin typeface="Inter" panose="02000503000000020004" pitchFamily="2" charset="0"/>
                <a:ea typeface="Nunito"/>
                <a:cs typeface="Nunito"/>
                <a:sym typeface="Nunito"/>
              </a:rPr>
              <a:t>Vendor conducts user research; agency owns backend</a:t>
            </a:r>
            <a:endParaRPr sz="1600">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r>
              <a:rPr lang="en" sz="1600" b="1">
                <a:solidFill>
                  <a:srgbClr val="1B1B1B"/>
                </a:solidFill>
                <a:latin typeface="Inter" panose="02000503000000020004" pitchFamily="2" charset="0"/>
                <a:ea typeface="Nunito"/>
                <a:cs typeface="Nunito"/>
                <a:sym typeface="Nunito"/>
              </a:rPr>
              <a:t>Example 2: </a:t>
            </a:r>
            <a:r>
              <a:rPr lang="en" sz="1600">
                <a:solidFill>
                  <a:srgbClr val="1B1B1B"/>
                </a:solidFill>
                <a:latin typeface="Inter" panose="02000503000000020004" pitchFamily="2" charset="0"/>
                <a:ea typeface="Nunito"/>
                <a:cs typeface="Nunito"/>
                <a:sym typeface="Nunito"/>
              </a:rPr>
              <a:t>Large integrator runs </a:t>
            </a:r>
            <a:r>
              <a:rPr lang="en" sz="1600" err="1">
                <a:solidFill>
                  <a:srgbClr val="1B1B1B"/>
                </a:solidFill>
                <a:latin typeface="Inter" panose="02000503000000020004" pitchFamily="2" charset="0"/>
                <a:ea typeface="Nunito"/>
                <a:cs typeface="Nunito"/>
                <a:sym typeface="Nunito"/>
              </a:rPr>
              <a:t>DevSecOps</a:t>
            </a:r>
            <a:r>
              <a:rPr lang="en" sz="1600">
                <a:solidFill>
                  <a:srgbClr val="1B1B1B"/>
                </a:solidFill>
                <a:latin typeface="Inter" panose="02000503000000020004" pitchFamily="2" charset="0"/>
                <a:ea typeface="Nunito"/>
                <a:cs typeface="Nunito"/>
                <a:sym typeface="Nunito"/>
              </a:rPr>
              <a:t>; consultancy leads UX</a:t>
            </a:r>
            <a:endParaRPr sz="1600">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r>
              <a:rPr lang="en" sz="1600" b="1">
                <a:solidFill>
                  <a:srgbClr val="1B1B1B"/>
                </a:solidFill>
                <a:latin typeface="Inter" panose="02000503000000020004" pitchFamily="2" charset="0"/>
                <a:ea typeface="Nunito"/>
                <a:cs typeface="Nunito"/>
                <a:sym typeface="Nunito"/>
              </a:rPr>
              <a:t>Example 3: </a:t>
            </a:r>
            <a:r>
              <a:rPr lang="en" sz="1600">
                <a:solidFill>
                  <a:srgbClr val="1B1B1B"/>
                </a:solidFill>
                <a:latin typeface="Inter" panose="02000503000000020004" pitchFamily="2" charset="0"/>
                <a:ea typeface="Nunito"/>
                <a:cs typeface="Nunito"/>
                <a:sym typeface="Nunito"/>
              </a:rPr>
              <a:t>Joint sprint planning between vendor and internal product team</a:t>
            </a:r>
          </a:p>
          <a:p>
            <a:pPr marL="0" lvl="0" indent="0" algn="l" rtl="0">
              <a:lnSpc>
                <a:spcPct val="115000"/>
              </a:lnSpc>
              <a:spcBef>
                <a:spcPts val="1200"/>
              </a:spcBef>
              <a:spcAft>
                <a:spcPts val="0"/>
              </a:spcAft>
              <a:buNone/>
            </a:pPr>
            <a:endParaRPr sz="1600">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1200"/>
              </a:spcAft>
              <a:buNone/>
            </a:pPr>
            <a:r>
              <a:rPr lang="en" sz="1600" i="1">
                <a:solidFill>
                  <a:srgbClr val="1B1B1B"/>
                </a:solidFill>
                <a:latin typeface="Inter" panose="02000503000000020004" pitchFamily="2" charset="0"/>
                <a:ea typeface="Nunito"/>
                <a:cs typeface="Nunito"/>
                <a:sym typeface="Nunito"/>
              </a:rPr>
              <a:t>Hybrid delivery depends on clear roles, communication, and shared goals.</a:t>
            </a:r>
            <a:endParaRPr sz="1600" i="1">
              <a:solidFill>
                <a:srgbClr val="1B1B1B"/>
              </a:solidFill>
              <a:latin typeface="Inter" panose="02000503000000020004" pitchFamily="2" charset="0"/>
              <a:ea typeface="Nunito"/>
              <a:cs typeface="Nunito"/>
              <a:sym typeface="Nunito"/>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987"/>
        <p:cNvGrpSpPr/>
        <p:nvPr/>
      </p:nvGrpSpPr>
      <p:grpSpPr>
        <a:xfrm>
          <a:off x="0" y="0"/>
          <a:ext cx="0" cy="0"/>
          <a:chOff x="0" y="0"/>
          <a:chExt cx="0" cy="0"/>
        </a:xfrm>
      </p:grpSpPr>
      <p:sp>
        <p:nvSpPr>
          <p:cNvPr id="988" name="Google Shape;988;p129"/>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Digital Services Tech Bootcamp</a:t>
            </a:r>
            <a:endParaRPr/>
          </a:p>
        </p:txBody>
      </p:sp>
      <p:sp>
        <p:nvSpPr>
          <p:cNvPr id="989" name="Google Shape;989;p129"/>
          <p:cNvSpPr txBox="1">
            <a:spLocks noGrp="1"/>
          </p:cNvSpPr>
          <p:nvPr>
            <p:ph type="title" idx="2"/>
          </p:nvPr>
        </p:nvSpPr>
        <p:spPr>
          <a:xfrm>
            <a:off x="2899200" y="1194450"/>
            <a:ext cx="33456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Sprint  3</a:t>
            </a:r>
            <a:endParaRPr sz="480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94"/>
        <p:cNvGrpSpPr/>
        <p:nvPr/>
      </p:nvGrpSpPr>
      <p:grpSpPr>
        <a:xfrm>
          <a:off x="0" y="0"/>
          <a:ext cx="0" cy="0"/>
          <a:chOff x="0" y="0"/>
          <a:chExt cx="0" cy="0"/>
        </a:xfrm>
      </p:grpSpPr>
      <p:sp>
        <p:nvSpPr>
          <p:cNvPr id="995" name="Google Shape;995;p13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30"/>
          <p:cNvSpPr>
            <a:spLocks noGrp="1"/>
          </p:cNvSpPr>
          <p:nvPr>
            <p:ph type="title" idx="4294967295"/>
          </p:nvPr>
        </p:nvSpPr>
        <p:spPr>
          <a:xfrm>
            <a:off x="609600" y="609600"/>
            <a:ext cx="7341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Why Digital Service Tech Matters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996" name="Google Shape;996;p130"/>
          <p:cNvSpPr/>
          <p:nvPr/>
        </p:nvSpPr>
        <p:spPr>
          <a:xfrm>
            <a:off x="609575" y="1472250"/>
            <a:ext cx="7636500" cy="21990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Today’s acquisition professionals operate in a fast-changing digital environment.</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From cloud platforms to custom software, your work increasingly intersects with technology.</a:t>
            </a: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Understanding key digital concepts helps ensure that procurement supports secure, scalable, user-centered public services.</a:t>
            </a:r>
            <a:endParaRPr sz="160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02"/>
        <p:cNvGrpSpPr/>
        <p:nvPr/>
      </p:nvGrpSpPr>
      <p:grpSpPr>
        <a:xfrm>
          <a:off x="0" y="0"/>
          <a:ext cx="0" cy="0"/>
          <a:chOff x="0" y="0"/>
          <a:chExt cx="0" cy="0"/>
        </a:xfrm>
      </p:grpSpPr>
      <p:sp>
        <p:nvSpPr>
          <p:cNvPr id="1003" name="Google Shape;1003;p13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31"/>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Five essential tech topics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graphicFrame>
        <p:nvGraphicFramePr>
          <p:cNvPr id="1005" name="Google Shape;1005;p131"/>
          <p:cNvGraphicFramePr/>
          <p:nvPr>
            <p:extLst>
              <p:ext uri="{D42A27DB-BD31-4B8C-83A1-F6EECF244321}">
                <p14:modId xmlns:p14="http://schemas.microsoft.com/office/powerpoint/2010/main" val="2242022262"/>
              </p:ext>
            </p:extLst>
          </p:nvPr>
        </p:nvGraphicFramePr>
        <p:xfrm>
          <a:off x="714875" y="1157176"/>
          <a:ext cx="7466450" cy="3753776"/>
        </p:xfrm>
        <a:graphic>
          <a:graphicData uri="http://schemas.openxmlformats.org/drawingml/2006/table">
            <a:tbl>
              <a:tblPr firstRow="1">
                <a:noFill/>
                <a:tableStyleId>{4E183244-34C4-44E1-9FE8-378F1BD488DC}</a:tableStyleId>
              </a:tblPr>
              <a:tblGrid>
                <a:gridCol w="2789075">
                  <a:extLst>
                    <a:ext uri="{9D8B030D-6E8A-4147-A177-3AD203B41FA5}">
                      <a16:colId xmlns:a16="http://schemas.microsoft.com/office/drawing/2014/main" val="20000"/>
                    </a:ext>
                  </a:extLst>
                </a:gridCol>
                <a:gridCol w="4677375">
                  <a:extLst>
                    <a:ext uri="{9D8B030D-6E8A-4147-A177-3AD203B41FA5}">
                      <a16:colId xmlns:a16="http://schemas.microsoft.com/office/drawing/2014/main" val="20001"/>
                    </a:ext>
                  </a:extLst>
                </a:gridCol>
              </a:tblGrid>
              <a:tr h="688228">
                <a:tc>
                  <a:txBody>
                    <a:bodyPr/>
                    <a:lstStyle/>
                    <a:p>
                      <a:pPr marL="0" lvl="0" indent="0" algn="l" rtl="0">
                        <a:spcBef>
                          <a:spcPts val="0"/>
                        </a:spcBef>
                        <a:spcAft>
                          <a:spcPts val="0"/>
                        </a:spcAft>
                        <a:buNone/>
                      </a:pPr>
                      <a:r>
                        <a:rPr lang="en-US" sz="1350" b="1">
                          <a:latin typeface="Inter"/>
                          <a:ea typeface="Inter"/>
                          <a:cs typeface="Inter"/>
                          <a:sym typeface="Inter"/>
                        </a:rPr>
                        <a:t>Topic</a:t>
                      </a:r>
                      <a:endParaRPr sz="1350" b="1">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US" sz="1350" b="1">
                          <a:latin typeface="Inter"/>
                          <a:ea typeface="Inter"/>
                          <a:cs typeface="Inter"/>
                          <a:sym typeface="Inter"/>
                        </a:rPr>
                        <a:t>Description</a:t>
                      </a:r>
                      <a:endParaRPr sz="1350" b="1">
                        <a:latin typeface="Inter"/>
                        <a:ea typeface="Inter"/>
                        <a:cs typeface="Inter"/>
                        <a:sym typeface="Inter"/>
                      </a:endParaRPr>
                    </a:p>
                  </a:txBody>
                  <a:tcPr marL="91425" marR="91425" marT="91425" marB="91425"/>
                </a:tc>
                <a:extLst>
                  <a:ext uri="{0D108BD9-81ED-4DB2-BD59-A6C34878D82A}">
                    <a16:rowId xmlns:a16="http://schemas.microsoft.com/office/drawing/2014/main" val="3915783322"/>
                  </a:ext>
                </a:extLst>
              </a:tr>
              <a:tr h="688228">
                <a:tc>
                  <a:txBody>
                    <a:bodyPr/>
                    <a:lstStyle/>
                    <a:p>
                      <a:pPr marL="0" lvl="0" indent="0" algn="l" rtl="0">
                        <a:spcBef>
                          <a:spcPts val="0"/>
                        </a:spcBef>
                        <a:spcAft>
                          <a:spcPts val="0"/>
                        </a:spcAft>
                        <a:buNone/>
                      </a:pPr>
                      <a:r>
                        <a:rPr lang="en" sz="1350" b="0">
                          <a:latin typeface="Inter"/>
                          <a:ea typeface="Inter"/>
                          <a:cs typeface="Inter"/>
                          <a:sym typeface="Inter"/>
                        </a:rPr>
                        <a:t>Data</a:t>
                      </a:r>
                      <a:endParaRPr sz="1350" b="0">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350">
                          <a:latin typeface="Inter"/>
                          <a:ea typeface="Inter"/>
                          <a:cs typeface="Inter"/>
                          <a:sym typeface="Inter"/>
                        </a:rPr>
                        <a:t>Enables insight, impact measurement, and improved operations</a:t>
                      </a:r>
                      <a:endParaRPr sz="1350">
                        <a:latin typeface="Inter"/>
                        <a:ea typeface="Inter"/>
                        <a:cs typeface="Inter"/>
                        <a:sym typeface="Inter"/>
                      </a:endParaRPr>
                    </a:p>
                  </a:txBody>
                  <a:tcPr marL="91425" marR="91425" marT="91425" marB="91425"/>
                </a:tc>
                <a:extLst>
                  <a:ext uri="{0D108BD9-81ED-4DB2-BD59-A6C34878D82A}">
                    <a16:rowId xmlns:a16="http://schemas.microsoft.com/office/drawing/2014/main" val="10000"/>
                  </a:ext>
                </a:extLst>
              </a:tr>
              <a:tr h="547167">
                <a:tc>
                  <a:txBody>
                    <a:bodyPr/>
                    <a:lstStyle/>
                    <a:p>
                      <a:pPr marL="0" lvl="0" indent="0" algn="l" rtl="0">
                        <a:spcBef>
                          <a:spcPts val="0"/>
                        </a:spcBef>
                        <a:spcAft>
                          <a:spcPts val="0"/>
                        </a:spcAft>
                        <a:buNone/>
                      </a:pPr>
                      <a:r>
                        <a:rPr lang="en" sz="1350" b="0">
                          <a:latin typeface="Inter"/>
                          <a:ea typeface="Inter"/>
                          <a:cs typeface="Inter"/>
                          <a:sym typeface="Inter"/>
                        </a:rPr>
                        <a:t>Software</a:t>
                      </a:r>
                      <a:endParaRPr sz="1350" b="0">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350">
                          <a:latin typeface="Inter"/>
                          <a:ea typeface="Inter"/>
                          <a:cs typeface="Inter"/>
                          <a:sym typeface="Inter"/>
                        </a:rPr>
                        <a:t>Powers agency workflows; must be licensed and maintained</a:t>
                      </a:r>
                      <a:endParaRPr sz="1350">
                        <a:latin typeface="Inter"/>
                        <a:ea typeface="Inter"/>
                        <a:cs typeface="Inter"/>
                        <a:sym typeface="Inter"/>
                      </a:endParaRPr>
                    </a:p>
                  </a:txBody>
                  <a:tcPr marL="91425" marR="91425" marT="91425" marB="91425"/>
                </a:tc>
                <a:extLst>
                  <a:ext uri="{0D108BD9-81ED-4DB2-BD59-A6C34878D82A}">
                    <a16:rowId xmlns:a16="http://schemas.microsoft.com/office/drawing/2014/main" val="10001"/>
                  </a:ext>
                </a:extLst>
              </a:tr>
              <a:tr h="547167">
                <a:tc>
                  <a:txBody>
                    <a:bodyPr/>
                    <a:lstStyle/>
                    <a:p>
                      <a:pPr marL="0" lvl="0" indent="0" algn="l" rtl="0">
                        <a:spcBef>
                          <a:spcPts val="0"/>
                        </a:spcBef>
                        <a:spcAft>
                          <a:spcPts val="0"/>
                        </a:spcAft>
                        <a:buNone/>
                      </a:pPr>
                      <a:r>
                        <a:rPr lang="en" sz="1350" b="0">
                          <a:latin typeface="Inter"/>
                          <a:ea typeface="Inter"/>
                          <a:cs typeface="Inter"/>
                          <a:sym typeface="Inter"/>
                        </a:rPr>
                        <a:t>Cloud</a:t>
                      </a:r>
                      <a:endParaRPr sz="1350" b="0">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350">
                          <a:latin typeface="Inter"/>
                          <a:ea typeface="Inter"/>
                          <a:cs typeface="Inter"/>
                          <a:sym typeface="Inter"/>
                        </a:rPr>
                        <a:t>Flexible computing services; requires adaptive contract structures</a:t>
                      </a:r>
                      <a:endParaRPr sz="1350">
                        <a:latin typeface="Inter"/>
                        <a:ea typeface="Inter"/>
                        <a:cs typeface="Inter"/>
                        <a:sym typeface="Inter"/>
                      </a:endParaRPr>
                    </a:p>
                  </a:txBody>
                  <a:tcPr marL="91425" marR="91425" marT="91425" marB="91425"/>
                </a:tc>
                <a:extLst>
                  <a:ext uri="{0D108BD9-81ED-4DB2-BD59-A6C34878D82A}">
                    <a16:rowId xmlns:a16="http://schemas.microsoft.com/office/drawing/2014/main" val="10002"/>
                  </a:ext>
                </a:extLst>
              </a:tr>
              <a:tr h="547167">
                <a:tc>
                  <a:txBody>
                    <a:bodyPr/>
                    <a:lstStyle/>
                    <a:p>
                      <a:pPr marL="0" lvl="0" indent="0" algn="l" rtl="0">
                        <a:spcBef>
                          <a:spcPts val="0"/>
                        </a:spcBef>
                        <a:spcAft>
                          <a:spcPts val="0"/>
                        </a:spcAft>
                        <a:buNone/>
                      </a:pPr>
                      <a:r>
                        <a:rPr lang="en" sz="1350" b="0">
                          <a:latin typeface="Inter"/>
                          <a:ea typeface="Inter"/>
                          <a:cs typeface="Inter"/>
                          <a:sym typeface="Inter"/>
                        </a:rPr>
                        <a:t>Artificial Intelligence (AI)</a:t>
                      </a:r>
                      <a:endParaRPr sz="1350" b="0">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350">
                          <a:latin typeface="Inter"/>
                          <a:ea typeface="Inter"/>
                          <a:cs typeface="Inter"/>
                          <a:sym typeface="Inter"/>
                        </a:rPr>
                        <a:t>Supports smarter decision-making; needs ethical and secure sourcing</a:t>
                      </a:r>
                      <a:endParaRPr sz="1350">
                        <a:latin typeface="Inter"/>
                        <a:ea typeface="Inter"/>
                        <a:cs typeface="Inter"/>
                        <a:sym typeface="Inter"/>
                      </a:endParaRPr>
                    </a:p>
                  </a:txBody>
                  <a:tcPr marL="91425" marR="91425" marT="91425" marB="91425"/>
                </a:tc>
                <a:extLst>
                  <a:ext uri="{0D108BD9-81ED-4DB2-BD59-A6C34878D82A}">
                    <a16:rowId xmlns:a16="http://schemas.microsoft.com/office/drawing/2014/main" val="10003"/>
                  </a:ext>
                </a:extLst>
              </a:tr>
              <a:tr h="547167">
                <a:tc>
                  <a:txBody>
                    <a:bodyPr/>
                    <a:lstStyle/>
                    <a:p>
                      <a:pPr marL="0" lvl="0" indent="0" algn="l" rtl="0">
                        <a:spcBef>
                          <a:spcPts val="0"/>
                        </a:spcBef>
                        <a:spcAft>
                          <a:spcPts val="0"/>
                        </a:spcAft>
                        <a:buNone/>
                      </a:pPr>
                      <a:r>
                        <a:rPr lang="en" sz="1350" b="0">
                          <a:latin typeface="Inter"/>
                          <a:ea typeface="Inter"/>
                          <a:cs typeface="Inter"/>
                          <a:sym typeface="Inter"/>
                        </a:rPr>
                        <a:t>Cybersecurity</a:t>
                      </a:r>
                      <a:endParaRPr sz="1350" b="0">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350">
                          <a:latin typeface="Inter"/>
                          <a:ea typeface="Inter"/>
                          <a:cs typeface="Inter"/>
                          <a:sym typeface="Inter"/>
                        </a:rPr>
                        <a:t>Safeguards systems and data; must be built into every contract</a:t>
                      </a:r>
                      <a:endParaRPr sz="1350">
                        <a:latin typeface="Inter"/>
                        <a:ea typeface="Inter"/>
                        <a:cs typeface="Inter"/>
                        <a:sym typeface="Inter"/>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10"/>
        <p:cNvGrpSpPr/>
        <p:nvPr/>
      </p:nvGrpSpPr>
      <p:grpSpPr>
        <a:xfrm>
          <a:off x="0" y="0"/>
          <a:ext cx="0" cy="0"/>
          <a:chOff x="0" y="0"/>
          <a:chExt cx="0" cy="0"/>
        </a:xfrm>
      </p:grpSpPr>
      <p:sp>
        <p:nvSpPr>
          <p:cNvPr id="1011" name="Google Shape;1011;p13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Data</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16"/>
        <p:cNvGrpSpPr/>
        <p:nvPr/>
      </p:nvGrpSpPr>
      <p:grpSpPr>
        <a:xfrm>
          <a:off x="0" y="0"/>
          <a:ext cx="0" cy="0"/>
          <a:chOff x="0" y="0"/>
          <a:chExt cx="0" cy="0"/>
        </a:xfrm>
      </p:grpSpPr>
      <p:sp>
        <p:nvSpPr>
          <p:cNvPr id="1017" name="Google Shape;1017;p13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3"/>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18" name="Google Shape;1018;p133"/>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Can anyone give an example of a type of data you use every day in your job?</a:t>
            </a:r>
            <a:endParaRPr sz="1600">
              <a:latin typeface="Inter"/>
              <a:ea typeface="Inter"/>
              <a:cs typeface="Inter"/>
              <a:sym typeface="Inter"/>
            </a:endParaRPr>
          </a:p>
        </p:txBody>
      </p:sp>
      <p:pic>
        <p:nvPicPr>
          <p:cNvPr id="1020" name="Google Shape;1020;p133"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25"/>
        <p:cNvGrpSpPr/>
        <p:nvPr/>
      </p:nvGrpSpPr>
      <p:grpSpPr>
        <a:xfrm>
          <a:off x="0" y="0"/>
          <a:ext cx="0" cy="0"/>
          <a:chOff x="0" y="0"/>
          <a:chExt cx="0" cy="0"/>
        </a:xfrm>
      </p:grpSpPr>
      <p:sp>
        <p:nvSpPr>
          <p:cNvPr id="1026" name="Google Shape;1026;p13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4"/>
          <p:cNvSpPr>
            <a:spLocks noGrp="1"/>
          </p:cNvSpPr>
          <p:nvPr>
            <p:ph type="title" idx="4294967295"/>
          </p:nvPr>
        </p:nvSpPr>
        <p:spPr>
          <a:xfrm>
            <a:off x="609600" y="609600"/>
            <a:ext cx="5295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Data (and Why It Matters)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27" name="Google Shape;1027;p134"/>
          <p:cNvSpPr/>
          <p:nvPr/>
        </p:nvSpPr>
        <p:spPr>
          <a:xfrm>
            <a:off x="609575" y="1404750"/>
            <a:ext cx="7636500" cy="30777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Common government examples: contractor performance records, purchase histories, emails, budget logs.</a:t>
            </a:r>
            <a:br>
              <a:rPr lang="en" sz="1600">
                <a:solidFill>
                  <a:schemeClr val="dk1"/>
                </a:solidFill>
                <a:latin typeface="Inter"/>
                <a:ea typeface="Inter"/>
                <a:cs typeface="Inter"/>
                <a:sym typeface="Inter"/>
              </a:rPr>
            </a:br>
            <a:endParaRPr sz="160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Three types of data:</a:t>
            </a:r>
            <a:endParaRPr sz="1600">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Char char="○"/>
            </a:pPr>
            <a:r>
              <a:rPr lang="en" sz="1600" b="1">
                <a:solidFill>
                  <a:schemeClr val="dk1"/>
                </a:solidFill>
                <a:latin typeface="Inter"/>
                <a:ea typeface="Inter"/>
                <a:cs typeface="Inter"/>
                <a:sym typeface="Inter"/>
              </a:rPr>
              <a:t>Structured:</a:t>
            </a:r>
            <a:r>
              <a:rPr lang="en" sz="1600">
                <a:solidFill>
                  <a:schemeClr val="dk1"/>
                </a:solidFill>
                <a:latin typeface="Inter"/>
                <a:ea typeface="Inter"/>
                <a:cs typeface="Inter"/>
                <a:sym typeface="Inter"/>
              </a:rPr>
              <a:t> Spreadsheets, databases</a:t>
            </a:r>
            <a:endParaRPr sz="1600">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Char char="○"/>
            </a:pPr>
            <a:r>
              <a:rPr lang="en" sz="1600" b="1">
                <a:solidFill>
                  <a:schemeClr val="dk1"/>
                </a:solidFill>
                <a:latin typeface="Inter"/>
                <a:ea typeface="Inter"/>
                <a:cs typeface="Inter"/>
                <a:sym typeface="Inter"/>
              </a:rPr>
              <a:t>Unstructured:</a:t>
            </a:r>
            <a:r>
              <a:rPr lang="en" sz="1600">
                <a:solidFill>
                  <a:schemeClr val="dk1"/>
                </a:solidFill>
                <a:latin typeface="Inter"/>
                <a:ea typeface="Inter"/>
                <a:cs typeface="Inter"/>
                <a:sym typeface="Inter"/>
              </a:rPr>
              <a:t> PDFs, emails, social media</a:t>
            </a:r>
            <a:endParaRPr sz="1600">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Char char="○"/>
            </a:pPr>
            <a:r>
              <a:rPr lang="en" sz="1600" b="1">
                <a:solidFill>
                  <a:schemeClr val="dk1"/>
                </a:solidFill>
                <a:latin typeface="Inter"/>
                <a:ea typeface="Inter"/>
                <a:cs typeface="Inter"/>
                <a:sym typeface="Inter"/>
              </a:rPr>
              <a:t>Semi-structured:</a:t>
            </a:r>
            <a:r>
              <a:rPr lang="en" sz="1600">
                <a:solidFill>
                  <a:schemeClr val="dk1"/>
                </a:solidFill>
                <a:latin typeface="Inter"/>
                <a:ea typeface="Inter"/>
                <a:cs typeface="Inter"/>
                <a:sym typeface="Inter"/>
              </a:rPr>
              <a:t> Websites with tags</a:t>
            </a:r>
            <a:endParaRPr sz="1350">
              <a:solidFill>
                <a:schemeClr val="dk1"/>
              </a:solidFill>
              <a:latin typeface="Inter"/>
              <a:ea typeface="Inter"/>
              <a:cs typeface="Inter"/>
              <a:sym typeface="Inte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33"/>
        <p:cNvGrpSpPr/>
        <p:nvPr/>
      </p:nvGrpSpPr>
      <p:grpSpPr>
        <a:xfrm>
          <a:off x="0" y="0"/>
          <a:ext cx="0" cy="0"/>
          <a:chOff x="0" y="0"/>
          <a:chExt cx="0" cy="0"/>
        </a:xfrm>
      </p:grpSpPr>
      <p:sp>
        <p:nvSpPr>
          <p:cNvPr id="1034" name="Google Shape;1034;p13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5"/>
          <p:cNvSpPr>
            <a:spLocks noGrp="1"/>
          </p:cNvSpPr>
          <p:nvPr>
            <p:ph type="title" idx="4294967295"/>
          </p:nvPr>
        </p:nvSpPr>
        <p:spPr>
          <a:xfrm>
            <a:off x="609600" y="609600"/>
            <a:ext cx="7062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Key Data Topics for Contracting Officers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35" name="Google Shape;1035;p135"/>
          <p:cNvSpPr/>
          <p:nvPr/>
        </p:nvSpPr>
        <p:spPr>
          <a:xfrm>
            <a:off x="609575" y="1404750"/>
            <a:ext cx="7636500" cy="31614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Data modernization: Upgrading infrastructure and practices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Data migration: Moving data across systems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Data analytics: Using data to drive decisions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Data lakes &amp; ETL: Managing massive, mixed-format data</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Data provenance: Tracking data’s origin and changes over time</a:t>
            </a:r>
            <a:endParaRPr sz="1600">
              <a:latin typeface="Inter"/>
              <a:ea typeface="Inter"/>
              <a:cs typeface="Inter"/>
              <a:sym typeface="Inte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41"/>
        <p:cNvGrpSpPr/>
        <p:nvPr/>
      </p:nvGrpSpPr>
      <p:grpSpPr>
        <a:xfrm>
          <a:off x="0" y="0"/>
          <a:ext cx="0" cy="0"/>
          <a:chOff x="0" y="0"/>
          <a:chExt cx="0" cy="0"/>
        </a:xfrm>
      </p:grpSpPr>
      <p:sp>
        <p:nvSpPr>
          <p:cNvPr id="1042" name="Google Shape;1042;p13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6"/>
          <p:cNvSpPr>
            <a:spLocks noGrp="1"/>
          </p:cNvSpPr>
          <p:nvPr>
            <p:ph type="title" idx="4294967295"/>
          </p:nvPr>
        </p:nvSpPr>
        <p:spPr>
          <a:xfrm>
            <a:off x="609600" y="609600"/>
            <a:ext cx="74643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Open Data &amp; Data Privacy – What You Need to Know</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43" name="Google Shape;1043;p136"/>
          <p:cNvSpPr/>
          <p:nvPr/>
        </p:nvSpPr>
        <p:spPr>
          <a:xfrm>
            <a:off x="609575" y="1404750"/>
            <a:ext cx="7636500" cy="3448500"/>
          </a:xfrm>
          <a:prstGeom prst="rect">
            <a:avLst/>
          </a:prstGeom>
          <a:noFill/>
          <a:ln>
            <a:noFill/>
          </a:ln>
        </p:spPr>
        <p:txBody>
          <a:bodyPr spcFirstLastPara="1" wrap="square" lIns="91425" tIns="45700" rIns="91425" bIns="45700" anchor="ctr" anchorCtr="0">
            <a:noAutofit/>
          </a:bodyPr>
          <a:lstStyle/>
          <a:p>
            <a:pPr lvl="0" algn="l" rtl="0">
              <a:lnSpc>
                <a:spcPct val="115000"/>
              </a:lnSpc>
              <a:spcBef>
                <a:spcPts val="1200"/>
              </a:spcBef>
              <a:spcAft>
                <a:spcPts val="0"/>
              </a:spcAft>
              <a:buClr>
                <a:schemeClr val="dk1"/>
              </a:buClr>
              <a:buSzPts val="1100"/>
            </a:pPr>
            <a:r>
              <a:rPr lang="en" sz="1600" b="1">
                <a:solidFill>
                  <a:schemeClr val="dk1"/>
                </a:solidFill>
                <a:latin typeface="Inter"/>
                <a:ea typeface="Inter"/>
                <a:cs typeface="Inter"/>
                <a:sym typeface="Inter"/>
              </a:rPr>
              <a:t>Open Data:</a:t>
            </a:r>
            <a:endParaRPr sz="1600" b="1">
              <a:solidFill>
                <a:schemeClr val="dk1"/>
              </a:solidFill>
              <a:latin typeface="Inter"/>
              <a:ea typeface="Inter"/>
              <a:cs typeface="Inter"/>
              <a:sym typeface="Inter"/>
            </a:endParaRPr>
          </a:p>
          <a:p>
            <a:pPr marL="428625" lvl="3" indent="-285750">
              <a:lnSpc>
                <a:spcPct val="115000"/>
              </a:lnSpc>
              <a:spcBef>
                <a:spcPts val="1200"/>
              </a:spcBef>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Freely accessible and reusable public info</a:t>
            </a:r>
            <a:endParaRPr sz="1600">
              <a:solidFill>
                <a:schemeClr val="dk1"/>
              </a:solidFill>
              <a:latin typeface="Inter"/>
              <a:ea typeface="Inter"/>
              <a:cs typeface="Inter"/>
              <a:sym typeface="Inter"/>
            </a:endParaRPr>
          </a:p>
          <a:p>
            <a:pPr marL="428625" lvl="3" indent="-285750">
              <a:lnSpc>
                <a:spcPct val="115000"/>
              </a:lnSpc>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Promotes transparency, efficiency, and innovation</a:t>
            </a:r>
            <a:endParaRPr sz="1600">
              <a:solidFill>
                <a:schemeClr val="dk1"/>
              </a:solidFill>
              <a:latin typeface="Inter"/>
              <a:ea typeface="Inter"/>
              <a:cs typeface="Inter"/>
              <a:sym typeface="Inter"/>
            </a:endParaRPr>
          </a:p>
          <a:p>
            <a:pPr marL="428625" lvl="3" indent="-285750">
              <a:lnSpc>
                <a:spcPct val="115000"/>
              </a:lnSpc>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COs must consider:</a:t>
            </a:r>
            <a:endParaRPr sz="1600">
              <a:solidFill>
                <a:schemeClr val="dk1"/>
              </a:solidFill>
              <a:latin typeface="Inter"/>
              <a:ea typeface="Inter"/>
              <a:cs typeface="Inter"/>
              <a:sym typeface="Inter"/>
            </a:endParaRPr>
          </a:p>
          <a:p>
            <a:pPr marL="885825" lvl="1" indent="-285750" algn="l" rtl="0">
              <a:lnSpc>
                <a:spcPct val="115000"/>
              </a:lnSpc>
              <a:spcBef>
                <a:spcPts val="0"/>
              </a:spcBef>
              <a:spcAft>
                <a:spcPts val="0"/>
              </a:spcAft>
              <a:buClr>
                <a:schemeClr val="dk1"/>
              </a:buClr>
              <a:buSzPts val="1350"/>
              <a:buFont typeface="Courier New" panose="02070309020205020404" pitchFamily="49" charset="0"/>
              <a:buChar char="o"/>
            </a:pPr>
            <a:r>
              <a:rPr lang="en" sz="1600">
                <a:solidFill>
                  <a:schemeClr val="dk1"/>
                </a:solidFill>
                <a:latin typeface="Inter"/>
                <a:ea typeface="Inter"/>
                <a:cs typeface="Inter"/>
                <a:sym typeface="Inter"/>
              </a:rPr>
              <a:t>Licensing and data rights</a:t>
            </a:r>
            <a:endParaRPr sz="1600">
              <a:solidFill>
                <a:schemeClr val="dk1"/>
              </a:solidFill>
              <a:latin typeface="Inter"/>
              <a:ea typeface="Inter"/>
              <a:cs typeface="Inter"/>
              <a:sym typeface="Inter"/>
            </a:endParaRPr>
          </a:p>
          <a:p>
            <a:pPr marL="885825" lvl="1" indent="-285750" algn="l" rtl="0">
              <a:lnSpc>
                <a:spcPct val="115000"/>
              </a:lnSpc>
              <a:spcBef>
                <a:spcPts val="0"/>
              </a:spcBef>
              <a:spcAft>
                <a:spcPts val="0"/>
              </a:spcAft>
              <a:buClr>
                <a:schemeClr val="dk1"/>
              </a:buClr>
              <a:buSzPts val="1350"/>
              <a:buFont typeface="Courier New" panose="02070309020205020404" pitchFamily="49" charset="0"/>
              <a:buChar char="o"/>
            </a:pPr>
            <a:r>
              <a:rPr lang="en" sz="1600">
                <a:solidFill>
                  <a:schemeClr val="dk1"/>
                </a:solidFill>
                <a:latin typeface="Inter"/>
                <a:ea typeface="Inter"/>
                <a:cs typeface="Inter"/>
                <a:sym typeface="Inter"/>
              </a:rPr>
              <a:t>Privacy risks from dataset combinations</a:t>
            </a:r>
            <a:endParaRPr sz="1600">
              <a:solidFill>
                <a:schemeClr val="dk1"/>
              </a:solidFill>
              <a:latin typeface="Inter"/>
              <a:ea typeface="Inter"/>
              <a:cs typeface="Inter"/>
              <a:sym typeface="Inter"/>
            </a:endParaRPr>
          </a:p>
          <a:p>
            <a:pPr marL="885825" lvl="1" indent="-285750" algn="l" rtl="0">
              <a:lnSpc>
                <a:spcPct val="115000"/>
              </a:lnSpc>
              <a:spcBef>
                <a:spcPts val="0"/>
              </a:spcBef>
              <a:spcAft>
                <a:spcPts val="0"/>
              </a:spcAft>
              <a:buClr>
                <a:schemeClr val="dk1"/>
              </a:buClr>
              <a:buSzPts val="1350"/>
              <a:buFont typeface="Courier New" panose="02070309020205020404" pitchFamily="49" charset="0"/>
              <a:buChar char="o"/>
            </a:pPr>
            <a:r>
              <a:rPr lang="en" sz="1600">
                <a:solidFill>
                  <a:schemeClr val="dk1"/>
                </a:solidFill>
                <a:latin typeface="Inter"/>
                <a:ea typeface="Inter"/>
                <a:cs typeface="Inter"/>
                <a:sym typeface="Inter"/>
              </a:rPr>
              <a:t>Publishing standards in contracts</a:t>
            </a:r>
            <a:endParaRPr sz="1600">
              <a:solidFill>
                <a:schemeClr val="dk1"/>
              </a:solidFill>
              <a:latin typeface="Inter"/>
              <a:ea typeface="Inter"/>
              <a:cs typeface="Inter"/>
              <a:sym typeface="Inter"/>
            </a:endParaRPr>
          </a:p>
          <a:p>
            <a:pPr lvl="0" algn="l" rtl="0">
              <a:lnSpc>
                <a:spcPct val="115000"/>
              </a:lnSpc>
              <a:spcBef>
                <a:spcPts val="1200"/>
              </a:spcBef>
              <a:spcAft>
                <a:spcPts val="0"/>
              </a:spcAft>
              <a:buClr>
                <a:schemeClr val="dk1"/>
              </a:buClr>
              <a:buSzPts val="1100"/>
            </a:pPr>
            <a:r>
              <a:rPr lang="en" sz="1600" b="1">
                <a:solidFill>
                  <a:schemeClr val="dk1"/>
                </a:solidFill>
                <a:latin typeface="Inter"/>
                <a:ea typeface="Inter"/>
                <a:cs typeface="Inter"/>
                <a:sym typeface="Inter"/>
              </a:rPr>
              <a:t>Data Privacy:</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Legal responsibility to protect sensitive info (SSNs, contract data)</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COs ensure compliance with the Privacy Act and agency policies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Ask vendors about data handling and storage practices</a:t>
            </a:r>
            <a:endParaRPr sz="1600">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20"/>
        <p:cNvGrpSpPr/>
        <p:nvPr/>
      </p:nvGrpSpPr>
      <p:grpSpPr>
        <a:xfrm>
          <a:off x="0" y="0"/>
          <a:ext cx="0" cy="0"/>
          <a:chOff x="0" y="0"/>
          <a:chExt cx="0" cy="0"/>
        </a:xfrm>
      </p:grpSpPr>
      <p:sp>
        <p:nvSpPr>
          <p:cNvPr id="521" name="Google Shape;521;p7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1"/>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Then and Now: USCIS.gov Use Case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522" name="Google Shape;522;p71"/>
          <p:cNvSpPr/>
          <p:nvPr/>
        </p:nvSpPr>
        <p:spPr>
          <a:xfrm>
            <a:off x="609600" y="1404750"/>
            <a:ext cx="5141868" cy="25464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Before: Long in-person paper-based process</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Now: </a:t>
            </a:r>
            <a:r>
              <a:rPr lang="en" sz="1600" err="1">
                <a:latin typeface="Inter"/>
                <a:ea typeface="Inter"/>
                <a:cs typeface="Inter"/>
                <a:sym typeface="Inter"/>
              </a:rPr>
              <a:t>myUSCIS.gov</a:t>
            </a:r>
            <a:r>
              <a:rPr lang="en" sz="1600">
                <a:latin typeface="Inter"/>
                <a:ea typeface="Inter"/>
                <a:cs typeface="Inter"/>
                <a:sym typeface="Inter"/>
              </a:rPr>
              <a:t> – digital, self-guided, mobile-friendly</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Goals: Reduce burden, increase access, streamline backend processing</a:t>
            </a:r>
            <a:endParaRPr sz="1600">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latin typeface="Inter"/>
              <a:ea typeface="Inter"/>
              <a:cs typeface="Inter"/>
              <a:sym typeface="Inter"/>
            </a:endParaRPr>
          </a:p>
        </p:txBody>
      </p:sp>
      <p:pic>
        <p:nvPicPr>
          <p:cNvPr id="524" name="Google Shape;524;p71" descr="screenshot of My USCIS website on a mobile device"/>
          <p:cNvPicPr preferRelativeResize="0"/>
          <p:nvPr/>
        </p:nvPicPr>
        <p:blipFill>
          <a:blip r:embed="rId3">
            <a:alphaModFix/>
          </a:blip>
          <a:stretch>
            <a:fillRect/>
          </a:stretch>
        </p:blipFill>
        <p:spPr>
          <a:xfrm>
            <a:off x="6144325" y="734850"/>
            <a:ext cx="2373451" cy="388620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49"/>
        <p:cNvGrpSpPr/>
        <p:nvPr/>
      </p:nvGrpSpPr>
      <p:grpSpPr>
        <a:xfrm>
          <a:off x="0" y="0"/>
          <a:ext cx="0" cy="0"/>
          <a:chOff x="0" y="0"/>
          <a:chExt cx="0" cy="0"/>
        </a:xfrm>
      </p:grpSpPr>
      <p:sp>
        <p:nvSpPr>
          <p:cNvPr id="1050" name="Google Shape;1050;p13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51" name="Google Shape;1051;p137"/>
          <p:cNvSpPr/>
          <p:nvPr/>
        </p:nvSpPr>
        <p:spPr>
          <a:xfrm>
            <a:off x="544625" y="1383075"/>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What’s one question about data you could ask the next time you're reviewing a tech proposal?</a:t>
            </a:r>
            <a:endParaRPr sz="1600">
              <a:latin typeface="Inter"/>
              <a:ea typeface="Inter"/>
              <a:cs typeface="Inter"/>
              <a:sym typeface="Inter"/>
            </a:endParaRPr>
          </a:p>
        </p:txBody>
      </p:sp>
      <p:pic>
        <p:nvPicPr>
          <p:cNvPr id="1053" name="Google Shape;1053;p137"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58"/>
        <p:cNvGrpSpPr/>
        <p:nvPr/>
      </p:nvGrpSpPr>
      <p:grpSpPr>
        <a:xfrm>
          <a:off x="0" y="0"/>
          <a:ext cx="0" cy="0"/>
          <a:chOff x="0" y="0"/>
          <a:chExt cx="0" cy="0"/>
        </a:xfrm>
      </p:grpSpPr>
      <p:sp>
        <p:nvSpPr>
          <p:cNvPr id="1059" name="Google Shape;1059;p138"/>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Software</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64"/>
        <p:cNvGrpSpPr/>
        <p:nvPr/>
      </p:nvGrpSpPr>
      <p:grpSpPr>
        <a:xfrm>
          <a:off x="0" y="0"/>
          <a:ext cx="0" cy="0"/>
          <a:chOff x="0" y="0"/>
          <a:chExt cx="0" cy="0"/>
        </a:xfrm>
      </p:grpSpPr>
      <p:sp>
        <p:nvSpPr>
          <p:cNvPr id="1065" name="Google Shape;1065;p13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9"/>
          <p:cNvSpPr>
            <a:spLocks noGrp="1"/>
          </p:cNvSpPr>
          <p:nvPr>
            <p:ph type="title" idx="4294967295"/>
          </p:nvPr>
        </p:nvSpPr>
        <p:spPr>
          <a:xfrm>
            <a:off x="609600" y="609600"/>
            <a:ext cx="7636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Understanding Modern Software and Development</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66" name="Google Shape;1066;p139"/>
          <p:cNvSpPr/>
          <p:nvPr/>
        </p:nvSpPr>
        <p:spPr>
          <a:xfrm>
            <a:off x="609575" y="1404750"/>
            <a:ext cx="7636500" cy="34242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br>
              <a:rPr lang="en" sz="1600" b="1">
                <a:solidFill>
                  <a:schemeClr val="dk1"/>
                </a:solidFill>
                <a:latin typeface="Inter"/>
                <a:ea typeface="Inter"/>
                <a:cs typeface="Inter"/>
                <a:sym typeface="Inter"/>
              </a:rPr>
            </a:br>
            <a:r>
              <a:rPr lang="en" sz="1600" b="1">
                <a:solidFill>
                  <a:schemeClr val="dk1"/>
                </a:solidFill>
                <a:latin typeface="Inter"/>
                <a:ea typeface="Inter"/>
                <a:cs typeface="Inter"/>
                <a:sym typeface="Inter"/>
              </a:rPr>
              <a:t>What is software?</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Instructions, data, or programs that enable computers and digital systems to perform specific tasks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Includes source code (human-readable) and compiled code (machine-executable)</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CO note: Clarify source code vs. compiled access during procurement</a:t>
            </a:r>
            <a:endParaRPr sz="160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How software is developed:</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Software Development Lifecycle (SDLC): waterfall vs. Agile</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Agile approaches: Scrum (sprints), Kanban (flow)</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Iteration + feedback loops = key to better software</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Example: </a:t>
            </a:r>
            <a:r>
              <a:rPr lang="en" sz="1600" err="1">
                <a:solidFill>
                  <a:schemeClr val="dk1"/>
                </a:solidFill>
                <a:latin typeface="Inter"/>
                <a:ea typeface="Inter"/>
                <a:cs typeface="Inter"/>
                <a:sym typeface="Inter"/>
              </a:rPr>
              <a:t>VA.gov</a:t>
            </a:r>
            <a:r>
              <a:rPr lang="en" sz="1600">
                <a:solidFill>
                  <a:schemeClr val="dk1"/>
                </a:solidFill>
                <a:latin typeface="Inter"/>
                <a:ea typeface="Inter"/>
                <a:cs typeface="Inter"/>
                <a:sym typeface="Inter"/>
              </a:rPr>
              <a:t> updates using Agile and open-source tools</a:t>
            </a:r>
            <a:endParaRPr sz="1600">
              <a:solidFill>
                <a:schemeClr val="dk1"/>
              </a:solidFill>
              <a:latin typeface="Inter"/>
              <a:ea typeface="Inter"/>
              <a:cs typeface="Inter"/>
              <a:sym typeface="Inter"/>
            </a:endParaRPr>
          </a:p>
          <a:p>
            <a:pPr marL="0" lvl="0" indent="0" algn="l" rtl="0">
              <a:lnSpc>
                <a:spcPct val="115000"/>
              </a:lnSpc>
              <a:spcBef>
                <a:spcPts val="1200"/>
              </a:spcBef>
              <a:spcAft>
                <a:spcPts val="0"/>
              </a:spcAft>
              <a:buNone/>
            </a:pPr>
            <a:endParaRPr sz="1350">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72"/>
        <p:cNvGrpSpPr/>
        <p:nvPr/>
      </p:nvGrpSpPr>
      <p:grpSpPr>
        <a:xfrm>
          <a:off x="0" y="0"/>
          <a:ext cx="0" cy="0"/>
          <a:chOff x="0" y="0"/>
          <a:chExt cx="0" cy="0"/>
        </a:xfrm>
      </p:grpSpPr>
      <p:sp>
        <p:nvSpPr>
          <p:cNvPr id="1073" name="Google Shape;1073;p14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40"/>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74" name="Google Shape;1074;p140"/>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What benefits and challenges might agile development methods present to contracting officers?</a:t>
            </a:r>
            <a:endParaRPr sz="1600">
              <a:solidFill>
                <a:schemeClr val="dk1"/>
              </a:solidFill>
              <a:latin typeface="Inter"/>
              <a:ea typeface="Inter"/>
              <a:cs typeface="Inter"/>
              <a:sym typeface="Inter"/>
            </a:endParaRPr>
          </a:p>
        </p:txBody>
      </p:sp>
      <p:pic>
        <p:nvPicPr>
          <p:cNvPr id="1076" name="Google Shape;1076;p140"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1"/>
        <p:cNvGrpSpPr/>
        <p:nvPr/>
      </p:nvGrpSpPr>
      <p:grpSpPr>
        <a:xfrm>
          <a:off x="0" y="0"/>
          <a:ext cx="0" cy="0"/>
          <a:chOff x="0" y="0"/>
          <a:chExt cx="0" cy="0"/>
        </a:xfrm>
      </p:grpSpPr>
      <p:sp>
        <p:nvSpPr>
          <p:cNvPr id="1082" name="Google Shape;1082;p14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41"/>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a:ln>
                  <a:noFill/>
                </a:ln>
                <a:solidFill>
                  <a:schemeClr val="dk1"/>
                </a:solidFill>
                <a:effectLst/>
                <a:uLnTx/>
                <a:uFillTx/>
                <a:latin typeface="Inter"/>
                <a:ea typeface="Inter"/>
                <a:cs typeface="Inter"/>
                <a:sym typeface="Inter"/>
              </a:rPr>
              <a:t>Software Supply Chain</a:t>
            </a:r>
            <a:endParaRPr kumimoji="0" lang="en-US" sz="2250" b="0" i="0" u="none" strike="noStrike" kern="0" cap="none" spc="0" normalizeH="0" baseline="0" noProof="0">
              <a:ln>
                <a:noFill/>
              </a:ln>
              <a:solidFill>
                <a:schemeClr val="dk1"/>
              </a:solidFill>
              <a:effectLst/>
              <a:uLnTx/>
              <a:uFillTx/>
              <a:latin typeface="Inter"/>
              <a:ea typeface="Inter"/>
              <a:cs typeface="Inter"/>
              <a:sym typeface="Inter"/>
            </a:endParaRPr>
          </a:p>
        </p:txBody>
      </p:sp>
      <p:sp>
        <p:nvSpPr>
          <p:cNvPr id="1083" name="Google Shape;1083;p141"/>
          <p:cNvSpPr/>
          <p:nvPr/>
        </p:nvSpPr>
        <p:spPr>
          <a:xfrm>
            <a:off x="609575" y="1404750"/>
            <a:ext cx="7636500" cy="16425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Developers reuse code (libraries, packages)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Risks: security, licensing, and maintenance</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SBOM = like a parts list to track and manage these components</a:t>
            </a:r>
            <a:endParaRPr sz="1600">
              <a:latin typeface="Inter"/>
              <a:ea typeface="Inter"/>
              <a:cs typeface="Inter"/>
              <a:sym typeface="Inter"/>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9"/>
        <p:cNvGrpSpPr/>
        <p:nvPr/>
      </p:nvGrpSpPr>
      <p:grpSpPr>
        <a:xfrm>
          <a:off x="0" y="0"/>
          <a:ext cx="0" cy="0"/>
          <a:chOff x="0" y="0"/>
          <a:chExt cx="0" cy="0"/>
        </a:xfrm>
      </p:grpSpPr>
      <p:sp>
        <p:nvSpPr>
          <p:cNvPr id="1090" name="Google Shape;1090;p14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2"/>
          <p:cNvSpPr>
            <a:spLocks noGrp="1"/>
          </p:cNvSpPr>
          <p:nvPr>
            <p:ph type="title" idx="4294967295"/>
          </p:nvPr>
        </p:nvSpPr>
        <p:spPr>
          <a:xfrm>
            <a:off x="609600" y="609600"/>
            <a:ext cx="7334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How Software Is Delivered and Updated</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91" name="Google Shape;1091;p142"/>
          <p:cNvSpPr/>
          <p:nvPr/>
        </p:nvSpPr>
        <p:spPr>
          <a:xfrm>
            <a:off x="609575" y="1404750"/>
            <a:ext cx="7636500" cy="3464700"/>
          </a:xfrm>
          <a:prstGeom prst="rect">
            <a:avLst/>
          </a:prstGeom>
          <a:noFill/>
          <a:ln>
            <a:noFill/>
          </a:ln>
        </p:spPr>
        <p:txBody>
          <a:bodyPr spcFirstLastPara="1" wrap="square" lIns="91425" tIns="45700" rIns="91425" bIns="45700" anchor="ctr" anchorCtr="0">
            <a:noAutofit/>
          </a:bodyPr>
          <a:lstStyle/>
          <a:p>
            <a:pPr lvl="0" algn="l" rtl="0">
              <a:lnSpc>
                <a:spcPct val="136000"/>
              </a:lnSpc>
              <a:spcBef>
                <a:spcPts val="0"/>
              </a:spcBef>
              <a:spcAft>
                <a:spcPts val="0"/>
              </a:spcAft>
              <a:buClr>
                <a:schemeClr val="dk1"/>
              </a:buClr>
              <a:buSzPts val="1100"/>
            </a:pPr>
            <a:r>
              <a:rPr lang="en" sz="1600" b="1">
                <a:solidFill>
                  <a:schemeClr val="dk1"/>
                </a:solidFill>
                <a:latin typeface="Inter"/>
                <a:ea typeface="Inter"/>
                <a:cs typeface="Inter"/>
                <a:sym typeface="Inter"/>
              </a:rPr>
              <a:t>Delivery models:</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Local</a:t>
            </a:r>
            <a:r>
              <a:rPr lang="en" sz="1600">
                <a:solidFill>
                  <a:schemeClr val="dk1"/>
                </a:solidFill>
                <a:latin typeface="Inter"/>
                <a:ea typeface="Inter"/>
                <a:cs typeface="Inter"/>
                <a:sym typeface="Inter"/>
              </a:rPr>
              <a:t> (installed on device) – e.g., Excel</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On-premises</a:t>
            </a:r>
            <a:r>
              <a:rPr lang="en" sz="1600">
                <a:solidFill>
                  <a:schemeClr val="dk1"/>
                </a:solidFill>
                <a:latin typeface="Inter"/>
                <a:ea typeface="Inter"/>
                <a:cs typeface="Inter"/>
                <a:sym typeface="Inter"/>
              </a:rPr>
              <a:t> (hosted in gov’t data centers) – e.g., DOE systems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Cloud-based</a:t>
            </a:r>
            <a:r>
              <a:rPr lang="en" sz="1600">
                <a:solidFill>
                  <a:schemeClr val="dk1"/>
                </a:solidFill>
                <a:latin typeface="Inter"/>
                <a:ea typeface="Inter"/>
                <a:cs typeface="Inter"/>
                <a:sym typeface="Inter"/>
              </a:rPr>
              <a:t> (SaaS, PaaS, IaaS) – scalable, vendor-hosted</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Apps</a:t>
            </a:r>
            <a:r>
              <a:rPr lang="en" sz="1600">
                <a:solidFill>
                  <a:schemeClr val="dk1"/>
                </a:solidFill>
                <a:latin typeface="Inter"/>
                <a:ea typeface="Inter"/>
                <a:cs typeface="Inter"/>
                <a:sym typeface="Inter"/>
              </a:rPr>
              <a:t> (via app stores) – often rely on cloud services</a:t>
            </a:r>
            <a:endParaRPr sz="1600">
              <a:solidFill>
                <a:schemeClr val="dk1"/>
              </a:solidFill>
              <a:latin typeface="Inter"/>
              <a:ea typeface="Inter"/>
              <a:cs typeface="Inter"/>
              <a:sym typeface="Inter"/>
            </a:endParaRPr>
          </a:p>
          <a:p>
            <a:pPr lvl="0" algn="l" rtl="0">
              <a:lnSpc>
                <a:spcPct val="115000"/>
              </a:lnSpc>
              <a:spcBef>
                <a:spcPts val="1200"/>
              </a:spcBef>
              <a:spcAft>
                <a:spcPts val="0"/>
              </a:spcAft>
              <a:buClr>
                <a:schemeClr val="dk1"/>
              </a:buClr>
              <a:buSzPts val="1100"/>
            </a:pPr>
            <a:r>
              <a:rPr lang="en" sz="1600" b="1">
                <a:solidFill>
                  <a:schemeClr val="dk1"/>
                </a:solidFill>
                <a:latin typeface="Inter"/>
                <a:ea typeface="Inter"/>
                <a:cs typeface="Inter"/>
                <a:sym typeface="Inter"/>
              </a:rPr>
              <a:t>How software is updated:</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CI/CD pipelines = frequent, automated updates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Git/version control tracks changes and supports collaboration</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Testing (automated + human) ensures quality and accessibility</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Environments: dev → test → staging → production</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Risk management tools: canary testing and feature flags</a:t>
            </a:r>
            <a:endParaRPr sz="1600">
              <a:solidFill>
                <a:schemeClr val="dk1"/>
              </a:solidFill>
              <a:latin typeface="Inter"/>
              <a:ea typeface="Inter"/>
              <a:cs typeface="Inter"/>
              <a:sym typeface="Inter"/>
            </a:endParaRPr>
          </a:p>
          <a:p>
            <a:pPr marL="285750" marR="0" lvl="0" indent="-285750" algn="l" rtl="0">
              <a:lnSpc>
                <a:spcPct val="136000"/>
              </a:lnSpc>
              <a:spcBef>
                <a:spcPts val="1200"/>
              </a:spcBef>
              <a:spcAft>
                <a:spcPts val="0"/>
              </a:spcAft>
              <a:buClr>
                <a:srgbClr val="000000"/>
              </a:buClr>
              <a:buSzPts val="1125"/>
              <a:buFont typeface="Arial" panose="020B0604020202020204" pitchFamily="34" charset="0"/>
              <a:buChar char="•"/>
            </a:pPr>
            <a:endParaRPr>
              <a:latin typeface="Inter"/>
              <a:ea typeface="Inter"/>
              <a:cs typeface="Inter"/>
              <a:sym typeface="Inter"/>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97"/>
        <p:cNvGrpSpPr/>
        <p:nvPr/>
      </p:nvGrpSpPr>
      <p:grpSpPr>
        <a:xfrm>
          <a:off x="0" y="0"/>
          <a:ext cx="0" cy="0"/>
          <a:chOff x="0" y="0"/>
          <a:chExt cx="0" cy="0"/>
        </a:xfrm>
      </p:grpSpPr>
      <p:sp>
        <p:nvSpPr>
          <p:cNvPr id="1098" name="Google Shape;1098;p14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43"/>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099" name="Google Shape;1099;p143"/>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Why is continuous integration and continuous delivery (CI/CD) beneficial for government software deployments?</a:t>
            </a:r>
            <a:endParaRPr sz="1600">
              <a:solidFill>
                <a:schemeClr val="dk1"/>
              </a:solidFill>
              <a:latin typeface="Inter"/>
              <a:ea typeface="Inter"/>
              <a:cs typeface="Inter"/>
              <a:sym typeface="Inter"/>
            </a:endParaRPr>
          </a:p>
        </p:txBody>
      </p:sp>
      <p:pic>
        <p:nvPicPr>
          <p:cNvPr id="1101" name="Google Shape;1101;p143"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06"/>
        <p:cNvGrpSpPr/>
        <p:nvPr/>
      </p:nvGrpSpPr>
      <p:grpSpPr>
        <a:xfrm>
          <a:off x="0" y="0"/>
          <a:ext cx="0" cy="0"/>
          <a:chOff x="0" y="0"/>
          <a:chExt cx="0" cy="0"/>
        </a:xfrm>
      </p:grpSpPr>
      <p:sp>
        <p:nvSpPr>
          <p:cNvPr id="1109" name="Google Shape;1109;p144"/>
          <p:cNvSpPr>
            <a:spLocks noGrp="1"/>
          </p:cNvSpPr>
          <p:nvPr>
            <p:ph type="title" idx="4294967295"/>
          </p:nvPr>
        </p:nvSpPr>
        <p:spPr>
          <a:xfrm>
            <a:off x="609600" y="609600"/>
            <a:ext cx="7165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Understanding the Software Supply Chain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08" name="Google Shape;1108;p144"/>
          <p:cNvSpPr/>
          <p:nvPr/>
        </p:nvSpPr>
        <p:spPr>
          <a:xfrm>
            <a:off x="609574" y="1204975"/>
            <a:ext cx="5120325" cy="3748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1"/>
              </a:buClr>
              <a:buSzPts val="1100"/>
              <a:buFont typeface="Arial"/>
              <a:buNone/>
            </a:pPr>
            <a:r>
              <a:rPr lang="en" b="1">
                <a:solidFill>
                  <a:schemeClr val="dk1"/>
                </a:solidFill>
                <a:latin typeface="Inter"/>
                <a:ea typeface="Inter"/>
                <a:cs typeface="Inter"/>
                <a:sym typeface="Inter"/>
              </a:rPr>
              <a:t>Modern software is assembled, not built from scratch</a:t>
            </a:r>
            <a:endParaRPr b="1">
              <a:solidFill>
                <a:schemeClr val="dk1"/>
              </a:solidFill>
              <a:latin typeface="Inter"/>
              <a:ea typeface="Inter"/>
              <a:cs typeface="Inter"/>
              <a:sym typeface="Inter"/>
            </a:endParaRPr>
          </a:p>
          <a:p>
            <a:pPr marL="457200" lvl="0" indent="-314325" algn="l" rtl="0">
              <a:lnSpc>
                <a:spcPct val="100000"/>
              </a:lnSpc>
              <a:spcBef>
                <a:spcPts val="1200"/>
              </a:spcBef>
              <a:spcAft>
                <a:spcPts val="0"/>
              </a:spcAft>
              <a:buClr>
                <a:schemeClr val="dk1"/>
              </a:buClr>
              <a:buSzPts val="1350"/>
              <a:buFont typeface="Arial" panose="020B0604020202020204" pitchFamily="34" charset="0"/>
              <a:buChar char="•"/>
            </a:pPr>
            <a:r>
              <a:rPr lang="en">
                <a:solidFill>
                  <a:schemeClr val="dk1"/>
                </a:solidFill>
                <a:latin typeface="Inter"/>
                <a:ea typeface="Inter"/>
                <a:cs typeface="Inter"/>
                <a:sym typeface="Inter"/>
              </a:rPr>
              <a:t>Composed of open-source libraries, third-party tools, proprietary code, and APIs</a:t>
            </a:r>
            <a:endParaRPr>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Why this matters:</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a:solidFill>
                  <a:schemeClr val="dk1"/>
                </a:solidFill>
                <a:latin typeface="Inter"/>
                <a:ea typeface="Inter"/>
                <a:cs typeface="Inter"/>
                <a:sym typeface="Inter"/>
              </a:rPr>
              <a:t>Untracked components can create </a:t>
            </a:r>
            <a:r>
              <a:rPr lang="en" b="1">
                <a:solidFill>
                  <a:schemeClr val="dk1"/>
                </a:solidFill>
                <a:latin typeface="Inter"/>
                <a:ea typeface="Inter"/>
                <a:cs typeface="Inter"/>
                <a:sym typeface="Inter"/>
              </a:rPr>
              <a:t>hidden security risks</a:t>
            </a:r>
            <a:r>
              <a:rPr lang="en">
                <a:solidFill>
                  <a:schemeClr val="dk1"/>
                </a:solidFill>
                <a:latin typeface="Inter"/>
                <a:ea typeface="Inter"/>
                <a:cs typeface="Inter"/>
                <a:sym typeface="Inter"/>
              </a:rPr>
              <a:t> or </a:t>
            </a:r>
            <a:r>
              <a:rPr lang="en" b="1">
                <a:solidFill>
                  <a:schemeClr val="dk1"/>
                </a:solidFill>
                <a:latin typeface="Inter"/>
                <a:ea typeface="Inter"/>
                <a:cs typeface="Inter"/>
                <a:sym typeface="Inter"/>
              </a:rPr>
              <a:t>licensing conflicts</a:t>
            </a:r>
            <a:endParaRPr b="1">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Inter"/>
                <a:ea typeface="Inter"/>
                <a:cs typeface="Inter"/>
                <a:sym typeface="Inter"/>
              </a:rPr>
              <a:t>Key tool for risk management:</a:t>
            </a:r>
            <a:endParaRPr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b="1">
                <a:solidFill>
                  <a:schemeClr val="dk1"/>
                </a:solidFill>
                <a:latin typeface="Inter"/>
                <a:ea typeface="Inter"/>
                <a:cs typeface="Inter"/>
                <a:sym typeface="Inter"/>
              </a:rPr>
              <a:t>SBOM (Software Bill of Materials)</a:t>
            </a:r>
            <a:r>
              <a:rPr lang="en">
                <a:solidFill>
                  <a:schemeClr val="dk1"/>
                </a:solidFill>
                <a:latin typeface="Inter"/>
                <a:ea typeface="Inter"/>
                <a:cs typeface="Inter"/>
                <a:sym typeface="Inter"/>
              </a:rPr>
              <a:t> = a list of all components in the software</a:t>
            </a:r>
            <a:endParaRPr>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Font typeface="Arial" panose="020B0604020202020204" pitchFamily="34" charset="0"/>
              <a:buChar char="•"/>
            </a:pPr>
            <a:r>
              <a:rPr lang="en">
                <a:solidFill>
                  <a:schemeClr val="dk1"/>
                </a:solidFill>
                <a:latin typeface="Inter"/>
                <a:ea typeface="Inter"/>
                <a:cs typeface="Inter"/>
                <a:sym typeface="Inter"/>
              </a:rPr>
              <a:t>Enables vulnerability tracking</a:t>
            </a:r>
            <a:endParaRPr>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Font typeface="Arial" panose="020B0604020202020204" pitchFamily="34" charset="0"/>
              <a:buChar char="•"/>
            </a:pPr>
            <a:r>
              <a:rPr lang="en">
                <a:solidFill>
                  <a:schemeClr val="dk1"/>
                </a:solidFill>
                <a:latin typeface="Inter"/>
                <a:ea typeface="Inter"/>
                <a:cs typeface="Inter"/>
                <a:sym typeface="Inter"/>
              </a:rPr>
              <a:t>Increasingly required in federal procurement</a:t>
            </a:r>
            <a:endParaRPr>
              <a:solidFill>
                <a:schemeClr val="dk1"/>
              </a:solidFill>
              <a:latin typeface="Inter"/>
              <a:ea typeface="Inter"/>
              <a:cs typeface="Inter"/>
              <a:sym typeface="Inter"/>
            </a:endParaRPr>
          </a:p>
        </p:txBody>
      </p:sp>
      <p:sp>
        <p:nvSpPr>
          <p:cNvPr id="1110" name="Google Shape;1110;p144">
            <a:extLst>
              <a:ext uri="{C183D7F6-B498-43B3-948B-1728B52AA6E4}">
                <adec:decorative xmlns:adec="http://schemas.microsoft.com/office/drawing/2017/decorative" val="1"/>
              </a:ext>
            </a:extLst>
          </p:cNvPr>
          <p:cNvSpPr/>
          <p:nvPr/>
        </p:nvSpPr>
        <p:spPr>
          <a:xfrm>
            <a:off x="5836825" y="3012525"/>
            <a:ext cx="3089100" cy="20292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endParaRPr/>
          </a:p>
        </p:txBody>
      </p:sp>
      <p:sp>
        <p:nvSpPr>
          <p:cNvPr id="1111" name="Google Shape;1111;p144"/>
          <p:cNvSpPr txBox="1"/>
          <p:nvPr/>
        </p:nvSpPr>
        <p:spPr>
          <a:xfrm>
            <a:off x="6022400" y="3175975"/>
            <a:ext cx="2796600" cy="1777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350" b="1">
                <a:solidFill>
                  <a:schemeClr val="dk1"/>
                </a:solidFill>
                <a:latin typeface="Inter"/>
                <a:ea typeface="Inter"/>
                <a:cs typeface="Inter"/>
                <a:sym typeface="Inter"/>
              </a:rPr>
              <a:t>Key questions COs should ask:</a:t>
            </a:r>
            <a:endParaRPr sz="135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sz="1350">
                <a:solidFill>
                  <a:schemeClr val="dk1"/>
                </a:solidFill>
                <a:latin typeface="Inter"/>
                <a:ea typeface="Inter"/>
                <a:cs typeface="Inter"/>
                <a:sym typeface="Inter"/>
              </a:rPr>
              <a:t>Do you use SBOMs?</a:t>
            </a:r>
            <a:endParaRPr sz="135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350">
                <a:solidFill>
                  <a:schemeClr val="dk1"/>
                </a:solidFill>
                <a:latin typeface="Inter"/>
                <a:ea typeface="Inter"/>
                <a:cs typeface="Inter"/>
                <a:sym typeface="Inter"/>
              </a:rPr>
              <a:t>Do you monitor for vulnerabilities and apply patches?</a:t>
            </a:r>
            <a:endParaRPr/>
          </a:p>
        </p:txBody>
      </p:sp>
      <p:sp>
        <p:nvSpPr>
          <p:cNvPr id="1107" name="Google Shape;1107;p14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16"/>
        <p:cNvGrpSpPr/>
        <p:nvPr/>
      </p:nvGrpSpPr>
      <p:grpSpPr>
        <a:xfrm>
          <a:off x="0" y="0"/>
          <a:ext cx="0" cy="0"/>
          <a:chOff x="0" y="0"/>
          <a:chExt cx="0" cy="0"/>
        </a:xfrm>
      </p:grpSpPr>
      <p:sp>
        <p:nvSpPr>
          <p:cNvPr id="1117" name="Google Shape;1117;p14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18" name="Google Shape;1118;p145"/>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What role does a Software Bill of Materials (SBOM) play in managing risk?</a:t>
            </a:r>
            <a:endParaRPr sz="1600">
              <a:solidFill>
                <a:schemeClr val="dk1"/>
              </a:solidFill>
              <a:latin typeface="Inter"/>
              <a:ea typeface="Inter"/>
              <a:cs typeface="Inter"/>
              <a:sym typeface="Inter"/>
            </a:endParaRPr>
          </a:p>
        </p:txBody>
      </p:sp>
      <p:pic>
        <p:nvPicPr>
          <p:cNvPr id="1120" name="Google Shape;1120;p145"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25"/>
        <p:cNvGrpSpPr/>
        <p:nvPr/>
      </p:nvGrpSpPr>
      <p:grpSpPr>
        <a:xfrm>
          <a:off x="0" y="0"/>
          <a:ext cx="0" cy="0"/>
          <a:chOff x="0" y="0"/>
          <a:chExt cx="0" cy="0"/>
        </a:xfrm>
      </p:grpSpPr>
      <p:sp>
        <p:nvSpPr>
          <p:cNvPr id="1126" name="Google Shape;1126;p146">
            <a:extLst>
              <a:ext uri="{C183D7F6-B498-43B3-948B-1728B52AA6E4}">
                <adec:decorative xmlns:adec="http://schemas.microsoft.com/office/drawing/2017/decorative" val="1"/>
              </a:ext>
            </a:extLst>
          </p:cNvPr>
          <p:cNvSpPr/>
          <p:nvPr/>
        </p:nvSpPr>
        <p:spPr>
          <a:xfrm>
            <a:off x="5128591" y="3435030"/>
            <a:ext cx="3750365" cy="1533082"/>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4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6"/>
          <p:cNvSpPr>
            <a:spLocks noGrp="1"/>
          </p:cNvSpPr>
          <p:nvPr>
            <p:ph type="title" idx="4294967295"/>
          </p:nvPr>
        </p:nvSpPr>
        <p:spPr>
          <a:xfrm>
            <a:off x="609600" y="609600"/>
            <a:ext cx="7782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Licensing, Vendor Lock-In, and Procurement Strategy	</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28" name="Google Shape;1128;p146"/>
          <p:cNvSpPr/>
          <p:nvPr/>
        </p:nvSpPr>
        <p:spPr>
          <a:xfrm>
            <a:off x="576443" y="1243599"/>
            <a:ext cx="7636500" cy="33909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b="1">
                <a:solidFill>
                  <a:schemeClr val="dk1"/>
                </a:solidFill>
                <a:latin typeface="Inter"/>
                <a:ea typeface="Inter"/>
                <a:cs typeface="Inter"/>
                <a:sym typeface="Inter"/>
              </a:rPr>
              <a:t>Types of software licenses:</a:t>
            </a:r>
            <a:endParaRPr sz="1600"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Proprietary:</a:t>
            </a:r>
            <a:r>
              <a:rPr lang="en" sz="1600">
                <a:solidFill>
                  <a:schemeClr val="dk1"/>
                </a:solidFill>
                <a:latin typeface="Inter"/>
                <a:ea typeface="Inter"/>
                <a:cs typeface="Inter"/>
                <a:sym typeface="Inter"/>
              </a:rPr>
              <a:t> Restricted access, higher vendor dependency</a:t>
            </a:r>
            <a:endParaRPr sz="160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Open-source:</a:t>
            </a:r>
            <a:r>
              <a:rPr lang="en" sz="1600">
                <a:solidFill>
                  <a:schemeClr val="dk1"/>
                </a:solidFill>
                <a:latin typeface="Inter"/>
                <a:ea typeface="Inter"/>
                <a:cs typeface="Inter"/>
                <a:sym typeface="Inter"/>
              </a:rPr>
              <a:t> More flexible and customizable, but terms vary</a:t>
            </a:r>
            <a:endParaRPr sz="160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Why licensing matters:</a:t>
            </a:r>
            <a:endParaRPr sz="1600"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Affects </a:t>
            </a:r>
            <a:r>
              <a:rPr lang="en" sz="1600" b="1">
                <a:solidFill>
                  <a:schemeClr val="dk1"/>
                </a:solidFill>
                <a:latin typeface="Inter"/>
                <a:ea typeface="Inter"/>
                <a:cs typeface="Inter"/>
                <a:sym typeface="Inter"/>
              </a:rPr>
              <a:t>cost</a:t>
            </a:r>
            <a:r>
              <a:rPr lang="en" sz="1600">
                <a:solidFill>
                  <a:schemeClr val="dk1"/>
                </a:solidFill>
                <a:latin typeface="Inter"/>
                <a:ea typeface="Inter"/>
                <a:cs typeface="Inter"/>
                <a:sym typeface="Inter"/>
              </a:rPr>
              <a:t>, </a:t>
            </a:r>
            <a:r>
              <a:rPr lang="en" sz="1600" b="1">
                <a:solidFill>
                  <a:schemeClr val="dk1"/>
                </a:solidFill>
                <a:latin typeface="Inter"/>
                <a:ea typeface="Inter"/>
                <a:cs typeface="Inter"/>
                <a:sym typeface="Inter"/>
              </a:rPr>
              <a:t>compliance</a:t>
            </a:r>
            <a:r>
              <a:rPr lang="en" sz="1600">
                <a:solidFill>
                  <a:schemeClr val="dk1"/>
                </a:solidFill>
                <a:latin typeface="Inter"/>
                <a:ea typeface="Inter"/>
                <a:cs typeface="Inter"/>
                <a:sym typeface="Inter"/>
              </a:rPr>
              <a:t>, and </a:t>
            </a:r>
            <a:r>
              <a:rPr lang="en" sz="1600" b="1">
                <a:solidFill>
                  <a:schemeClr val="dk1"/>
                </a:solidFill>
                <a:latin typeface="Inter"/>
                <a:ea typeface="Inter"/>
                <a:cs typeface="Inter"/>
                <a:sym typeface="Inter"/>
              </a:rPr>
              <a:t>ability to modify or reuse software</a:t>
            </a:r>
            <a:endParaRPr sz="1600" b="1">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Poor license management = risk of contract violations</a:t>
            </a:r>
            <a:endParaRPr sz="160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Vendor Lock-In Risks:</a:t>
            </a:r>
            <a:endParaRPr sz="1600"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Proprietary formats</a:t>
            </a:r>
            <a:endParaRPr sz="160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Limited data portability</a:t>
            </a:r>
            <a:endParaRPr sz="160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Lack of open standards</a:t>
            </a:r>
            <a:endParaRPr sz="1600">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a:latin typeface="Inter"/>
              <a:ea typeface="Inter"/>
              <a:cs typeface="Inter"/>
              <a:sym typeface="Inter"/>
            </a:endParaRPr>
          </a:p>
        </p:txBody>
      </p:sp>
      <p:sp>
        <p:nvSpPr>
          <p:cNvPr id="1130" name="Google Shape;1130;p146"/>
          <p:cNvSpPr txBox="1"/>
          <p:nvPr/>
        </p:nvSpPr>
        <p:spPr>
          <a:xfrm>
            <a:off x="5181601" y="3488037"/>
            <a:ext cx="3750366" cy="1533082"/>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350" b="1">
                <a:solidFill>
                  <a:schemeClr val="dk1"/>
                </a:solidFill>
                <a:latin typeface="Inter"/>
                <a:ea typeface="Inter"/>
                <a:cs typeface="Inter"/>
                <a:sym typeface="Inter"/>
              </a:rPr>
              <a:t>Key questions COs should ask:</a:t>
            </a:r>
            <a:endParaRPr sz="1350" b="1">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sz="1350">
                <a:solidFill>
                  <a:schemeClr val="dk1"/>
                </a:solidFill>
                <a:latin typeface="Inter"/>
                <a:ea typeface="Inter"/>
                <a:cs typeface="Inter"/>
                <a:sym typeface="Inter"/>
              </a:rPr>
              <a:t>Can we export our data?</a:t>
            </a:r>
            <a:endParaRPr sz="135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350">
                <a:solidFill>
                  <a:schemeClr val="dk1"/>
                </a:solidFill>
                <a:latin typeface="Inter"/>
                <a:ea typeface="Inter"/>
                <a:cs typeface="Inter"/>
                <a:sym typeface="Inter"/>
              </a:rPr>
              <a:t>Does the vendor use open standards?</a:t>
            </a:r>
            <a:endParaRPr sz="135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350">
                <a:solidFill>
                  <a:schemeClr val="dk1"/>
                </a:solidFill>
                <a:latin typeface="Inter"/>
                <a:ea typeface="Inter"/>
                <a:cs typeface="Inter"/>
                <a:sym typeface="Inter"/>
              </a:rPr>
              <a:t>Could another vendor maintain this system if needed?</a:t>
            </a:r>
            <a:endParaRPr sz="1350">
              <a:solidFill>
                <a:schemeClr val="dk1"/>
              </a:solidFill>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29"/>
        <p:cNvGrpSpPr/>
        <p:nvPr/>
      </p:nvGrpSpPr>
      <p:grpSpPr>
        <a:xfrm>
          <a:off x="0" y="0"/>
          <a:ext cx="0" cy="0"/>
          <a:chOff x="0" y="0"/>
          <a:chExt cx="0" cy="0"/>
        </a:xfrm>
      </p:grpSpPr>
      <p:sp>
        <p:nvSpPr>
          <p:cNvPr id="530" name="Google Shape;530;p7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2"/>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The 5 </a:t>
            </a:r>
            <a:r>
              <a:rPr kumimoji="0" lang="en-US" sz="2250" b="1" i="0" u="none" strike="noStrike" kern="0" cap="none" spc="0" normalizeH="0" baseline="0" noProof="0" err="1">
                <a:ln>
                  <a:noFill/>
                </a:ln>
                <a:solidFill>
                  <a:srgbClr val="000000"/>
                </a:solidFill>
                <a:effectLst/>
                <a:uLnTx/>
                <a:uFillTx/>
                <a:latin typeface="Inter"/>
                <a:ea typeface="Inter"/>
                <a:cs typeface="Inter"/>
                <a:sym typeface="Inter"/>
              </a:rPr>
              <a:t>Ws</a:t>
            </a: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 of Digital Services (USCIS Example)</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2" name="Google Shape;522;p71">
            <a:extLst>
              <a:ext uri="{FF2B5EF4-FFF2-40B4-BE49-F238E27FC236}">
                <a16:creationId xmlns:a16="http://schemas.microsoft.com/office/drawing/2014/main" id="{06035D69-86FE-A4D8-2675-68476908B734}"/>
              </a:ext>
            </a:extLst>
          </p:cNvPr>
          <p:cNvSpPr/>
          <p:nvPr/>
        </p:nvSpPr>
        <p:spPr>
          <a:xfrm>
            <a:off x="664235" y="1301701"/>
            <a:ext cx="4769156" cy="25464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6000"/>
              </a:lnSpc>
              <a:spcBef>
                <a:spcPts val="0"/>
              </a:spcBef>
              <a:spcAft>
                <a:spcPts val="0"/>
              </a:spcAft>
              <a:buSzPts val="1350"/>
              <a:buFont typeface="Arial" panose="020B0604020202020204" pitchFamily="34" charset="0"/>
              <a:buChar char="•"/>
            </a:pPr>
            <a:r>
              <a:rPr lang="en-US" sz="1600">
                <a:latin typeface="Inter"/>
                <a:ea typeface="Inter"/>
                <a:cs typeface="Inter"/>
                <a:sym typeface="Inter"/>
              </a:rPr>
              <a:t>Who: Immigration applicants</a:t>
            </a:r>
          </a:p>
          <a:p>
            <a:pPr marL="428625" lvl="0" indent="-285750">
              <a:lnSpc>
                <a:spcPct val="136000"/>
              </a:lnSpc>
              <a:buSzPts val="1350"/>
              <a:buFont typeface="Arial" panose="020B0604020202020204" pitchFamily="34" charset="0"/>
              <a:buChar char="•"/>
            </a:pPr>
            <a:r>
              <a:rPr lang="en-US" sz="1600">
                <a:latin typeface="Inter"/>
                <a:ea typeface="Inter"/>
                <a:cs typeface="Inter"/>
                <a:sym typeface="Inter"/>
              </a:rPr>
              <a:t>What: </a:t>
            </a:r>
            <a:r>
              <a:rPr lang="en" sz="1600">
                <a:solidFill>
                  <a:srgbClr val="1B1B1B"/>
                </a:solidFill>
                <a:latin typeface="Inter"/>
                <a:ea typeface="Inter"/>
                <a:cs typeface="Inter"/>
                <a:sym typeface="Inter"/>
              </a:rPr>
              <a:t>Online access to status</a:t>
            </a:r>
          </a:p>
          <a:p>
            <a:pPr marL="428625" lvl="0" indent="-285750">
              <a:lnSpc>
                <a:spcPct val="136000"/>
              </a:lnSpc>
              <a:buSzPts val="1350"/>
              <a:buFont typeface="Arial" panose="020B0604020202020204" pitchFamily="34" charset="0"/>
              <a:buChar char="•"/>
            </a:pPr>
            <a:r>
              <a:rPr lang="en" sz="1600">
                <a:solidFill>
                  <a:srgbClr val="1B1B1B"/>
                </a:solidFill>
                <a:latin typeface="Inter"/>
                <a:ea typeface="Inter"/>
                <a:cs typeface="Inter"/>
                <a:sym typeface="Inter"/>
              </a:rPr>
              <a:t>Why: Improve efficiency</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Where: Web/mobile</a:t>
            </a:r>
            <a:endParaRPr sz="160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a:latin typeface="Inter"/>
                <a:ea typeface="Inter"/>
                <a:cs typeface="Inter"/>
                <a:sym typeface="Inter"/>
              </a:rPr>
              <a:t>How: Iterative build and test with users</a:t>
            </a:r>
            <a:endParaRPr sz="1600">
              <a:latin typeface="Inter"/>
              <a:ea typeface="Inter"/>
              <a:cs typeface="Inter"/>
              <a:sym typeface="Inter"/>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35"/>
        <p:cNvGrpSpPr/>
        <p:nvPr/>
      </p:nvGrpSpPr>
      <p:grpSpPr>
        <a:xfrm>
          <a:off x="0" y="0"/>
          <a:ext cx="0" cy="0"/>
          <a:chOff x="0" y="0"/>
          <a:chExt cx="0" cy="0"/>
        </a:xfrm>
      </p:grpSpPr>
      <p:sp>
        <p:nvSpPr>
          <p:cNvPr id="1136" name="Google Shape;1136;p14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37" name="Google Shape;1137;p147"/>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What are the major tradeoffs between proprietary and open-source software from a procurement perspective?</a:t>
            </a:r>
            <a:endParaRPr sz="1600">
              <a:solidFill>
                <a:schemeClr val="dk1"/>
              </a:solidFill>
              <a:latin typeface="Inter"/>
              <a:ea typeface="Inter"/>
              <a:cs typeface="Inter"/>
              <a:sym typeface="Inter"/>
            </a:endParaRPr>
          </a:p>
        </p:txBody>
      </p:sp>
      <p:pic>
        <p:nvPicPr>
          <p:cNvPr id="1139" name="Google Shape;1139;p147"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44"/>
        <p:cNvGrpSpPr/>
        <p:nvPr/>
      </p:nvGrpSpPr>
      <p:grpSpPr>
        <a:xfrm>
          <a:off x="0" y="0"/>
          <a:ext cx="0" cy="0"/>
          <a:chOff x="0" y="0"/>
          <a:chExt cx="0" cy="0"/>
        </a:xfrm>
      </p:grpSpPr>
      <p:sp>
        <p:nvSpPr>
          <p:cNvPr id="1145" name="Google Shape;1145;p14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8"/>
          <p:cNvSpPr>
            <a:spLocks noGrp="1"/>
          </p:cNvSpPr>
          <p:nvPr>
            <p:ph type="title" idx="4294967295"/>
          </p:nvPr>
        </p:nvSpPr>
        <p:spPr>
          <a:xfrm>
            <a:off x="609600" y="609600"/>
            <a:ext cx="7406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Design Standards and Procurement Implications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46" name="Google Shape;1146;p148"/>
          <p:cNvSpPr/>
          <p:nvPr/>
        </p:nvSpPr>
        <p:spPr>
          <a:xfrm>
            <a:off x="609574" y="1152939"/>
            <a:ext cx="7792303" cy="3702515"/>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b="1">
                <a:solidFill>
                  <a:schemeClr val="dk1"/>
                </a:solidFill>
                <a:latin typeface="Inter"/>
                <a:ea typeface="Inter"/>
                <a:cs typeface="Inter"/>
                <a:sym typeface="Inter"/>
              </a:rPr>
              <a:t>Standards and policies:</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21st Century IDEA Act</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U.S. Digital Services Playbook</a:t>
            </a:r>
            <a:endParaRPr sz="160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Procurement considerations for COs:</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Ask for user research and iterative design</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Support </a:t>
            </a:r>
            <a:r>
              <a:rPr lang="en" sz="1600" b="1">
                <a:solidFill>
                  <a:schemeClr val="dk1"/>
                </a:solidFill>
                <a:latin typeface="Inter"/>
                <a:ea typeface="Inter"/>
                <a:cs typeface="Inter"/>
                <a:sym typeface="Inter"/>
              </a:rPr>
              <a:t>modular delivery</a:t>
            </a:r>
            <a:r>
              <a:rPr lang="en" sz="1600">
                <a:solidFill>
                  <a:schemeClr val="dk1"/>
                </a:solidFill>
                <a:latin typeface="Inter"/>
                <a:ea typeface="Inter"/>
                <a:cs typeface="Inter"/>
                <a:sym typeface="Inter"/>
              </a:rPr>
              <a:t> and </a:t>
            </a:r>
            <a:r>
              <a:rPr lang="en" sz="1600" b="1">
                <a:solidFill>
                  <a:schemeClr val="dk1"/>
                </a:solidFill>
                <a:latin typeface="Inter"/>
                <a:ea typeface="Inter"/>
                <a:cs typeface="Inter"/>
                <a:sym typeface="Inter"/>
              </a:rPr>
              <a:t>API-based architecture</a:t>
            </a:r>
            <a:endParaRPr sz="1600" b="1">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Encourage systems that meet performance benchmarks (e.g., page load time, reliability)</a:t>
            </a:r>
            <a:endParaRPr sz="160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Continuous Improvement:</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Use analytics + user feedback to evolve systems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Procurements should include monitoring and update cycles</a:t>
            </a:r>
            <a:endParaRPr sz="1600">
              <a:solidFill>
                <a:schemeClr val="dk1"/>
              </a:solidFill>
              <a:latin typeface="Inter"/>
              <a:ea typeface="Inter"/>
              <a:cs typeface="Inter"/>
              <a:sym typeface="Inter"/>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52"/>
        <p:cNvGrpSpPr/>
        <p:nvPr/>
      </p:nvGrpSpPr>
      <p:grpSpPr>
        <a:xfrm>
          <a:off x="0" y="0"/>
          <a:ext cx="0" cy="0"/>
          <a:chOff x="0" y="0"/>
          <a:chExt cx="0" cy="0"/>
        </a:xfrm>
      </p:grpSpPr>
      <p:sp>
        <p:nvSpPr>
          <p:cNvPr id="1153" name="Google Shape;1153;p14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9"/>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54" name="Google Shape;1154;p149"/>
          <p:cNvSpPr/>
          <p:nvPr/>
        </p:nvSpPr>
        <p:spPr>
          <a:xfrm>
            <a:off x="609575" y="1294087"/>
            <a:ext cx="5621400" cy="34629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You’ve been asked to create a new government digital service to help a specific user group (e.g., veterans seeking housing assistance, small businesses applying for permits, or students applying for federal aid).</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a:solidFill>
                  <a:schemeClr val="dk1"/>
                </a:solidFill>
                <a:latin typeface="Inter"/>
                <a:ea typeface="Inter"/>
                <a:cs typeface="Inter"/>
                <a:sym typeface="Inter"/>
              </a:rPr>
              <a:t>Your mission: In small groups, sketch out a high-level concept for the service and address the following:</a:t>
            </a:r>
            <a:endParaRPr>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a:solidFill>
                  <a:schemeClr val="dk1"/>
                </a:solidFill>
                <a:latin typeface="Inter"/>
                <a:ea typeface="Inter"/>
                <a:cs typeface="Inter"/>
                <a:sym typeface="Inter"/>
              </a:rPr>
              <a:t>What is the core user need?</a:t>
            </a:r>
            <a:endParaRPr>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a:solidFill>
                  <a:schemeClr val="dk1"/>
                </a:solidFill>
                <a:latin typeface="Inter"/>
                <a:ea typeface="Inter"/>
                <a:cs typeface="Inter"/>
                <a:sym typeface="Inter"/>
              </a:rPr>
              <a:t>What does the interface/wireframe look like?</a:t>
            </a:r>
            <a:endParaRPr>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a:solidFill>
                  <a:schemeClr val="dk1"/>
                </a:solidFill>
                <a:latin typeface="Inter"/>
                <a:ea typeface="Inter"/>
                <a:cs typeface="Inter"/>
                <a:sym typeface="Inter"/>
              </a:rPr>
              <a:t>How will you ensure accessibility and iterative feedback?</a:t>
            </a:r>
            <a:endParaRPr>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a:solidFill>
                  <a:schemeClr val="dk1"/>
                </a:solidFill>
                <a:latin typeface="Inter"/>
                <a:ea typeface="Inter"/>
                <a:cs typeface="Inter"/>
                <a:sym typeface="Inter"/>
              </a:rPr>
              <a:t>What procurement considerations or contract decisions will enable this?</a:t>
            </a:r>
            <a:endParaRPr>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156" name="Google Shape;1156;p149"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61"/>
        <p:cNvGrpSpPr/>
        <p:nvPr/>
      </p:nvGrpSpPr>
      <p:grpSpPr>
        <a:xfrm>
          <a:off x="0" y="0"/>
          <a:ext cx="0" cy="0"/>
          <a:chOff x="0" y="0"/>
          <a:chExt cx="0" cy="0"/>
        </a:xfrm>
      </p:grpSpPr>
      <p:sp>
        <p:nvSpPr>
          <p:cNvPr id="1162" name="Google Shape;1162;p15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50"/>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63" name="Google Shape;1163;p150"/>
          <p:cNvSpPr/>
          <p:nvPr/>
        </p:nvSpPr>
        <p:spPr>
          <a:xfrm>
            <a:off x="609600" y="1323150"/>
            <a:ext cx="5621400" cy="24972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sz="1600">
                <a:solidFill>
                  <a:schemeClr val="dk1"/>
                </a:solidFill>
                <a:latin typeface="Inter" panose="02000503000000020004" pitchFamily="2" charset="0"/>
                <a:ea typeface="Inter"/>
                <a:cs typeface="Inter"/>
                <a:sym typeface="Inter"/>
              </a:rPr>
              <a:t>Group roles:</a:t>
            </a:r>
            <a:endParaRPr sz="1600">
              <a:solidFill>
                <a:schemeClr val="dk1"/>
              </a:solidFill>
              <a:latin typeface="Inter" panose="02000503000000020004" pitchFamily="2" charset="0"/>
              <a:ea typeface="Inter"/>
              <a:cs typeface="Inter"/>
              <a:sym typeface="Inter"/>
            </a:endParaRPr>
          </a:p>
          <a:p>
            <a:pPr marL="457200" lvl="0" indent="-314325" algn="l" rtl="0">
              <a:lnSpc>
                <a:spcPct val="115000"/>
              </a:lnSpc>
              <a:spcBef>
                <a:spcPts val="1200"/>
              </a:spcBef>
              <a:spcAft>
                <a:spcPts val="0"/>
              </a:spcAft>
              <a:buClr>
                <a:srgbClr val="1B1B1B"/>
              </a:buClr>
              <a:buSzPts val="1350"/>
              <a:buFont typeface="Nunito"/>
              <a:buChar char="●"/>
            </a:pPr>
            <a:r>
              <a:rPr lang="en" sz="1600" i="1">
                <a:solidFill>
                  <a:srgbClr val="1B1B1B"/>
                </a:solidFill>
                <a:latin typeface="Inter" panose="02000503000000020004" pitchFamily="2" charset="0"/>
                <a:ea typeface="Nunito"/>
                <a:cs typeface="Nunito"/>
                <a:sym typeface="Nunito"/>
              </a:rPr>
              <a:t>Facilitator</a:t>
            </a:r>
            <a:r>
              <a:rPr lang="en" sz="1600">
                <a:solidFill>
                  <a:srgbClr val="1B1B1B"/>
                </a:solidFill>
                <a:latin typeface="Inter" panose="02000503000000020004" pitchFamily="2" charset="0"/>
                <a:ea typeface="Nunito"/>
                <a:cs typeface="Nunito"/>
                <a:sym typeface="Nunito"/>
              </a:rPr>
              <a:t> – keeps team on track</a:t>
            </a:r>
            <a:endParaRPr sz="160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i="1">
                <a:solidFill>
                  <a:srgbClr val="1B1B1B"/>
                </a:solidFill>
                <a:latin typeface="Inter" panose="02000503000000020004" pitchFamily="2" charset="0"/>
                <a:ea typeface="Nunito"/>
                <a:cs typeface="Nunito"/>
                <a:sym typeface="Nunito"/>
              </a:rPr>
              <a:t>Note taker/sketcher</a:t>
            </a:r>
            <a:r>
              <a:rPr lang="en" sz="1600">
                <a:solidFill>
                  <a:srgbClr val="1B1B1B"/>
                </a:solidFill>
                <a:latin typeface="Inter" panose="02000503000000020004" pitchFamily="2" charset="0"/>
                <a:ea typeface="Nunito"/>
                <a:cs typeface="Nunito"/>
                <a:sym typeface="Nunito"/>
              </a:rPr>
              <a:t> – captures wireframe and key points</a:t>
            </a:r>
            <a:endParaRPr sz="160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i="1">
                <a:solidFill>
                  <a:srgbClr val="1B1B1B"/>
                </a:solidFill>
                <a:latin typeface="Inter" panose="02000503000000020004" pitchFamily="2" charset="0"/>
                <a:ea typeface="Nunito"/>
                <a:cs typeface="Nunito"/>
                <a:sym typeface="Nunito"/>
              </a:rPr>
              <a:t>Presenter</a:t>
            </a:r>
            <a:r>
              <a:rPr lang="en" sz="1600">
                <a:solidFill>
                  <a:srgbClr val="1B1B1B"/>
                </a:solidFill>
                <a:latin typeface="Inter" panose="02000503000000020004" pitchFamily="2" charset="0"/>
                <a:ea typeface="Nunito"/>
                <a:cs typeface="Nunito"/>
                <a:sym typeface="Nunito"/>
              </a:rPr>
              <a:t> – shares out to full group</a:t>
            </a:r>
            <a:endParaRPr sz="160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i="1">
                <a:solidFill>
                  <a:srgbClr val="1B1B1B"/>
                </a:solidFill>
                <a:latin typeface="Inter" panose="02000503000000020004" pitchFamily="2" charset="0"/>
                <a:ea typeface="Nunito"/>
                <a:cs typeface="Nunito"/>
                <a:sym typeface="Nunito"/>
              </a:rPr>
              <a:t>CO/COR rep</a:t>
            </a:r>
            <a:r>
              <a:rPr lang="en" sz="1600">
                <a:solidFill>
                  <a:srgbClr val="1B1B1B"/>
                </a:solidFill>
                <a:latin typeface="Inter" panose="02000503000000020004" pitchFamily="2" charset="0"/>
                <a:ea typeface="Nunito"/>
                <a:cs typeface="Nunito"/>
                <a:sym typeface="Nunito"/>
              </a:rPr>
              <a:t> – advocates for procurement alignment</a:t>
            </a:r>
            <a:endParaRPr sz="1600">
              <a:solidFill>
                <a:schemeClr val="dk1"/>
              </a:solidFill>
              <a:latin typeface="Inter" panose="02000503000000020004" pitchFamily="2" charset="0"/>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solidFill>
                <a:schemeClr val="dk1"/>
              </a:solidFill>
              <a:latin typeface="Inter"/>
              <a:ea typeface="Inter"/>
              <a:cs typeface="Inter"/>
              <a:sym typeface="Inter"/>
            </a:endParaRPr>
          </a:p>
        </p:txBody>
      </p:sp>
      <p:pic>
        <p:nvPicPr>
          <p:cNvPr id="1165" name="Google Shape;1165;p150"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0"/>
        <p:cNvGrpSpPr/>
        <p:nvPr/>
      </p:nvGrpSpPr>
      <p:grpSpPr>
        <a:xfrm>
          <a:off x="0" y="0"/>
          <a:ext cx="0" cy="0"/>
          <a:chOff x="0" y="0"/>
          <a:chExt cx="0" cy="0"/>
        </a:xfrm>
      </p:grpSpPr>
      <p:sp>
        <p:nvSpPr>
          <p:cNvPr id="1171" name="Google Shape;1171;p15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51"/>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72" name="Google Shape;1172;p151"/>
          <p:cNvSpPr/>
          <p:nvPr/>
        </p:nvSpPr>
        <p:spPr>
          <a:xfrm>
            <a:off x="609575" y="1214575"/>
            <a:ext cx="5621400" cy="34629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Deliverables for each group:</a:t>
            </a:r>
            <a:endParaRPr sz="160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Description of digital service</a:t>
            </a:r>
            <a:endParaRPr sz="160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Wireframe or sketch (rough is fine!) of a user-facing interface or service flow</a:t>
            </a:r>
            <a:endParaRPr sz="160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Accessibility considerations (What barriers will you address?)</a:t>
            </a:r>
            <a:endParaRPr sz="160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Feedback loop (When/how will users or stakeholders provide input?)</a:t>
            </a:r>
            <a:endParaRPr sz="160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Key procurement decisions (What contract features support delivery? Modular? Coaching? ATO strategy?)</a:t>
            </a:r>
            <a:endParaRPr sz="1600">
              <a:solidFill>
                <a:schemeClr val="dk1"/>
              </a:solidFill>
              <a:latin typeface="Inter"/>
              <a:ea typeface="Inter"/>
              <a:cs typeface="Inter"/>
              <a:sym typeface="Inter"/>
            </a:endParaRPr>
          </a:p>
        </p:txBody>
      </p:sp>
      <p:pic>
        <p:nvPicPr>
          <p:cNvPr id="1174" name="Google Shape;1174;p151"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9"/>
        <p:cNvGrpSpPr/>
        <p:nvPr/>
      </p:nvGrpSpPr>
      <p:grpSpPr>
        <a:xfrm>
          <a:off x="0" y="0"/>
          <a:ext cx="0" cy="0"/>
          <a:chOff x="0" y="0"/>
          <a:chExt cx="0" cy="0"/>
        </a:xfrm>
      </p:grpSpPr>
      <p:sp>
        <p:nvSpPr>
          <p:cNvPr id="1180" name="Google Shape;1180;p15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52"/>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81" name="Google Shape;1181;p152"/>
          <p:cNvSpPr/>
          <p:nvPr/>
        </p:nvSpPr>
        <p:spPr>
          <a:xfrm>
            <a:off x="609575" y="1214575"/>
            <a:ext cx="5621400" cy="3319325"/>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sz="1800">
                <a:solidFill>
                  <a:schemeClr val="dk1"/>
                </a:solidFill>
                <a:latin typeface="Inter" panose="02000503000000020004" pitchFamily="2" charset="0"/>
                <a:ea typeface="Inter"/>
                <a:cs typeface="Inter"/>
                <a:sym typeface="Inter"/>
              </a:rPr>
              <a:t>Group presentations</a:t>
            </a:r>
            <a:endParaRPr sz="1800">
              <a:solidFill>
                <a:schemeClr val="dk1"/>
              </a:solidFill>
              <a:latin typeface="Inter" panose="02000503000000020004" pitchFamily="2" charset="0"/>
              <a:ea typeface="Inter"/>
              <a:cs typeface="Inter"/>
              <a:sym typeface="Inter"/>
            </a:endParaRPr>
          </a:p>
          <a:p>
            <a:pPr marL="0" lvl="0" indent="0" algn="l" rtl="0">
              <a:lnSpc>
                <a:spcPct val="115000"/>
              </a:lnSpc>
              <a:spcBef>
                <a:spcPts val="1200"/>
              </a:spcBef>
              <a:spcAft>
                <a:spcPts val="0"/>
              </a:spcAft>
              <a:buNone/>
            </a:pPr>
            <a:r>
              <a:rPr lang="en" sz="1600">
                <a:solidFill>
                  <a:srgbClr val="1B1B1B"/>
                </a:solidFill>
                <a:latin typeface="Inter" panose="02000503000000020004" pitchFamily="2" charset="0"/>
                <a:ea typeface="Nunito"/>
                <a:cs typeface="Nunito"/>
                <a:sym typeface="Nunito"/>
              </a:rPr>
              <a:t>Each team presents:</a:t>
            </a:r>
            <a:endParaRPr sz="160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1200"/>
              </a:spcBef>
              <a:spcAft>
                <a:spcPts val="0"/>
              </a:spcAft>
              <a:buClr>
                <a:srgbClr val="1B1B1B"/>
              </a:buClr>
              <a:buSzPts val="1350"/>
              <a:buFont typeface="Nunito"/>
              <a:buChar char="●"/>
            </a:pPr>
            <a:r>
              <a:rPr lang="en" sz="1600">
                <a:solidFill>
                  <a:srgbClr val="1B1B1B"/>
                </a:solidFill>
                <a:latin typeface="Inter" panose="02000503000000020004" pitchFamily="2" charset="0"/>
                <a:ea typeface="Nunito"/>
                <a:cs typeface="Nunito"/>
                <a:sym typeface="Nunito"/>
              </a:rPr>
              <a:t>Their service concept (1–2 minutes)</a:t>
            </a:r>
            <a:endParaRPr sz="160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a:solidFill>
                  <a:srgbClr val="1B1B1B"/>
                </a:solidFill>
                <a:latin typeface="Inter" panose="02000503000000020004" pitchFamily="2" charset="0"/>
                <a:ea typeface="Nunito"/>
                <a:cs typeface="Nunito"/>
                <a:sym typeface="Nunito"/>
              </a:rPr>
              <a:t>Key design choices and how they support user needs</a:t>
            </a:r>
            <a:endParaRPr sz="160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a:solidFill>
                  <a:srgbClr val="1B1B1B"/>
                </a:solidFill>
                <a:latin typeface="Inter" panose="02000503000000020004" pitchFamily="2" charset="0"/>
                <a:ea typeface="Nunito"/>
                <a:cs typeface="Nunito"/>
                <a:sym typeface="Nunito"/>
              </a:rPr>
              <a:t>Procurement or delivery decisions (tools, contracts, phasing, feedback channels)</a:t>
            </a:r>
            <a:endParaRPr sz="1600" i="1">
              <a:solidFill>
                <a:srgbClr val="1B1B1B"/>
              </a:solidFill>
              <a:latin typeface="Inter" panose="02000503000000020004" pitchFamily="2" charset="0"/>
              <a:ea typeface="Nunito"/>
              <a:cs typeface="Nunito"/>
              <a:sym typeface="Nunito"/>
            </a:endParaRPr>
          </a:p>
        </p:txBody>
      </p:sp>
      <p:pic>
        <p:nvPicPr>
          <p:cNvPr id="1183" name="Google Shape;1183;p152"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88"/>
        <p:cNvGrpSpPr/>
        <p:nvPr/>
      </p:nvGrpSpPr>
      <p:grpSpPr>
        <a:xfrm>
          <a:off x="0" y="0"/>
          <a:ext cx="0" cy="0"/>
          <a:chOff x="0" y="0"/>
          <a:chExt cx="0" cy="0"/>
        </a:xfrm>
      </p:grpSpPr>
      <p:sp>
        <p:nvSpPr>
          <p:cNvPr id="1189" name="Google Shape;1189;p153"/>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a:ln>
                  <a:noFill/>
                </a:ln>
                <a:solidFill>
                  <a:srgbClr val="1F2328"/>
                </a:solidFill>
                <a:effectLst/>
                <a:highlight>
                  <a:srgbClr val="FFFFFF"/>
                </a:highlight>
                <a:uLnTx/>
                <a:uFillTx/>
                <a:latin typeface="Calibri"/>
                <a:ea typeface="Calibri"/>
                <a:cs typeface="Calibri"/>
                <a:sym typeface="Calibri"/>
              </a:rPr>
              <a:t>Digital Service Tech Topic: Cloud</a:t>
            </a:r>
            <a:endParaRPr kumimoji="0" lang="en-US" sz="4000" b="1" i="0" u="none" strike="noStrike" kern="0" cap="none" spc="0" normalizeH="0" baseline="0" noProof="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94"/>
        <p:cNvGrpSpPr/>
        <p:nvPr/>
      </p:nvGrpSpPr>
      <p:grpSpPr>
        <a:xfrm>
          <a:off x="0" y="0"/>
          <a:ext cx="0" cy="0"/>
          <a:chOff x="0" y="0"/>
          <a:chExt cx="0" cy="0"/>
        </a:xfrm>
      </p:grpSpPr>
      <p:sp>
        <p:nvSpPr>
          <p:cNvPr id="1195" name="Google Shape;1195;p15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54"/>
          <p:cNvSpPr>
            <a:spLocks noGrp="1"/>
          </p:cNvSpPr>
          <p:nvPr>
            <p:ph type="title" idx="4294967295"/>
          </p:nvPr>
        </p:nvSpPr>
        <p:spPr>
          <a:xfrm>
            <a:off x="609600" y="609600"/>
            <a:ext cx="6771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What Is Cloud Computing?</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196" name="Google Shape;1196;p154"/>
          <p:cNvSpPr/>
          <p:nvPr/>
        </p:nvSpPr>
        <p:spPr>
          <a:xfrm>
            <a:off x="503559" y="970275"/>
            <a:ext cx="7636500" cy="35052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Arial" panose="020B0604020202020204" pitchFamily="34" charset="0"/>
              <a:buChar char="•"/>
            </a:pPr>
            <a:r>
              <a:rPr lang="en">
                <a:latin typeface="Inter"/>
                <a:ea typeface="Inter"/>
                <a:cs typeface="Inter"/>
                <a:sym typeface="Inter"/>
              </a:rPr>
              <a:t>Cloud = flexible access to computing resources via the internet</a:t>
            </a:r>
            <a:endParaRPr>
              <a:latin typeface="Inter"/>
              <a:ea typeface="Inter"/>
              <a:cs typeface="Inter"/>
              <a:sym typeface="Inter"/>
            </a:endParaRPr>
          </a:p>
          <a:p>
            <a:pPr marL="457200" lvl="0" indent="-314325" algn="l" rtl="0">
              <a:lnSpc>
                <a:spcPct val="136000"/>
              </a:lnSpc>
              <a:spcBef>
                <a:spcPts val="0"/>
              </a:spcBef>
              <a:spcAft>
                <a:spcPts val="0"/>
              </a:spcAft>
              <a:buSzPts val="1350"/>
              <a:buFont typeface="Arial" panose="020B0604020202020204" pitchFamily="34" charset="0"/>
              <a:buChar char="•"/>
            </a:pPr>
            <a:r>
              <a:rPr lang="en">
                <a:latin typeface="Inter"/>
                <a:ea typeface="Inter"/>
                <a:cs typeface="Inter"/>
                <a:sym typeface="Inter"/>
              </a:rPr>
              <a:t>Not one “cloud”—many vendors, models, and services</a:t>
            </a:r>
            <a:endParaRPr>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endParaRPr>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a:latin typeface="Inter"/>
                <a:ea typeface="Inter"/>
                <a:cs typeface="Inter"/>
                <a:sym typeface="Inter"/>
              </a:rPr>
              <a:t>NIST defines five essential features:</a:t>
            </a:r>
            <a:endParaRPr>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a:latin typeface="Inter"/>
                <a:ea typeface="Inter"/>
                <a:cs typeface="Inter"/>
                <a:sym typeface="Inter"/>
              </a:rPr>
              <a:t>On-demand self-service</a:t>
            </a:r>
            <a:endParaRPr>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a:latin typeface="Inter"/>
                <a:ea typeface="Inter"/>
                <a:cs typeface="Inter"/>
                <a:sym typeface="Inter"/>
              </a:rPr>
              <a:t>Broad network access</a:t>
            </a:r>
            <a:endParaRPr>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a:latin typeface="Inter"/>
                <a:ea typeface="Inter"/>
                <a:cs typeface="Inter"/>
                <a:sym typeface="Inter"/>
              </a:rPr>
              <a:t>Resource pooling</a:t>
            </a:r>
            <a:endParaRPr>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a:latin typeface="Inter"/>
                <a:ea typeface="Inter"/>
                <a:cs typeface="Inter"/>
                <a:sym typeface="Inter"/>
              </a:rPr>
              <a:t>Rapid elasticity</a:t>
            </a:r>
            <a:endParaRPr>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a:latin typeface="Inter"/>
                <a:ea typeface="Inter"/>
                <a:cs typeface="Inter"/>
                <a:sym typeface="Inter"/>
              </a:rPr>
              <a:t>Measured service</a:t>
            </a:r>
            <a:endParaRPr>
              <a:latin typeface="Inter"/>
              <a:ea typeface="Inter"/>
              <a:cs typeface="Inter"/>
              <a:sym typeface="Inter"/>
            </a:endParaRPr>
          </a:p>
        </p:txBody>
      </p:sp>
      <p:pic>
        <p:nvPicPr>
          <p:cNvPr id="1198" name="Google Shape;1198;p154" descr="Diagram illustrating the 5 essential characteristics of cloud computing: On-Demand Self-Service, Broad Network Access, Resource Pooling, Rapid Elasticity, and Measured Service, all stemming from a central cloud icon."/>
          <p:cNvPicPr preferRelativeResize="0"/>
          <p:nvPr/>
        </p:nvPicPr>
        <p:blipFill>
          <a:blip r:embed="rId3">
            <a:alphaModFix/>
          </a:blip>
          <a:stretch>
            <a:fillRect/>
          </a:stretch>
        </p:blipFill>
        <p:spPr>
          <a:xfrm>
            <a:off x="3752750" y="2205300"/>
            <a:ext cx="5143850" cy="2586625"/>
          </a:xfrm>
          <a:prstGeom prst="rect">
            <a:avLst/>
          </a:prstGeom>
          <a:noFill/>
          <a:ln>
            <a:noFill/>
          </a:ln>
        </p:spPr>
      </p:pic>
      <p:sp>
        <p:nvSpPr>
          <p:cNvPr id="1199" name="Google Shape;1199;p154"/>
          <p:cNvSpPr txBox="1">
            <a:spLocks/>
          </p:cNvSpPr>
          <p:nvPr/>
        </p:nvSpPr>
        <p:spPr>
          <a:xfrm>
            <a:off x="4725375" y="4791925"/>
            <a:ext cx="4107000" cy="338700"/>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sz="1000" b="0" i="1" u="none" strike="noStrike" kern="0" cap="none" spc="0" normalizeH="0" baseline="0" noProof="0">
                <a:ln>
                  <a:noFill/>
                </a:ln>
                <a:solidFill>
                  <a:srgbClr val="000000"/>
                </a:solidFill>
                <a:effectLst/>
                <a:uLnTx/>
                <a:uFillTx/>
                <a:latin typeface="Arial"/>
                <a:ea typeface="Arial"/>
                <a:cs typeface="Arial"/>
                <a:sym typeface="Arial"/>
              </a:rPr>
              <a:t>Source: </a:t>
            </a:r>
            <a:r>
              <a:rPr kumimoji="0" lang="fr-FR" sz="1000" b="0" i="1" u="sng" strike="noStrike" kern="0" cap="none" spc="0" normalizeH="0" baseline="0" noProof="0">
                <a:ln>
                  <a:noFill/>
                </a:ln>
                <a:solidFill>
                  <a:schemeClr val="hlink"/>
                </a:solidFill>
                <a:effectLst/>
                <a:uLnTx/>
                <a:uFillTx/>
                <a:latin typeface="Arial"/>
                <a:ea typeface="Arial"/>
                <a:cs typeface="Arial"/>
                <a:sym typeface="Arial"/>
                <a:hlinkClick r:id="rId4"/>
              </a:rPr>
              <a:t>https://cic.gsa.gov/basics/cloud-basics</a:t>
            </a:r>
            <a:endParaRPr kumimoji="0" lang="fr-FR" sz="1000" b="0" i="1" u="none" strike="noStrike" kern="0" cap="none" spc="0" normalizeH="0" baseline="0" noProof="0">
              <a:ln>
                <a:noFill/>
              </a:ln>
              <a:solidFill>
                <a:srgbClr val="000000"/>
              </a:solidFill>
              <a:effectLst/>
              <a:uLnTx/>
              <a:uFillTx/>
              <a:latin typeface="Arial"/>
              <a:ea typeface="Arial"/>
              <a:cs typeface="Arial"/>
              <a:sym typeface="Arial"/>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04"/>
        <p:cNvGrpSpPr/>
        <p:nvPr/>
      </p:nvGrpSpPr>
      <p:grpSpPr>
        <a:xfrm>
          <a:off x="0" y="0"/>
          <a:ext cx="0" cy="0"/>
          <a:chOff x="0" y="0"/>
          <a:chExt cx="0" cy="0"/>
        </a:xfrm>
      </p:grpSpPr>
      <p:sp>
        <p:nvSpPr>
          <p:cNvPr id="1205" name="Google Shape;1205;p15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5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06" name="Google Shape;1206;p155"/>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a:solidFill>
                  <a:schemeClr val="dk1"/>
                </a:solidFill>
                <a:latin typeface="Inter"/>
                <a:ea typeface="Inter"/>
                <a:cs typeface="Inter"/>
                <a:sym typeface="Inter"/>
              </a:rPr>
              <a:t>How can your agency decide the best way to use (or not use) cloud to support your mission?</a:t>
            </a:r>
            <a:endParaRPr sz="1600">
              <a:solidFill>
                <a:schemeClr val="dk1"/>
              </a:solidFill>
              <a:latin typeface="Inter"/>
              <a:ea typeface="Inter"/>
              <a:cs typeface="Inter"/>
              <a:sym typeface="Inter"/>
            </a:endParaRPr>
          </a:p>
        </p:txBody>
      </p:sp>
      <p:pic>
        <p:nvPicPr>
          <p:cNvPr id="1208" name="Google Shape;1208;p155"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13"/>
        <p:cNvGrpSpPr/>
        <p:nvPr/>
      </p:nvGrpSpPr>
      <p:grpSpPr>
        <a:xfrm>
          <a:off x="0" y="0"/>
          <a:ext cx="0" cy="0"/>
          <a:chOff x="0" y="0"/>
          <a:chExt cx="0" cy="0"/>
        </a:xfrm>
      </p:grpSpPr>
      <p:sp>
        <p:nvSpPr>
          <p:cNvPr id="1214" name="Google Shape;1214;p15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5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a:ln>
                  <a:noFill/>
                </a:ln>
                <a:solidFill>
                  <a:srgbClr val="000000"/>
                </a:solidFill>
                <a:effectLst/>
                <a:uLnTx/>
                <a:uFillTx/>
                <a:latin typeface="Inter"/>
                <a:ea typeface="Inter"/>
                <a:cs typeface="Inter"/>
                <a:sym typeface="Inter"/>
              </a:rPr>
              <a:t>Cloud Delivery Models</a:t>
            </a:r>
            <a:endParaRPr kumimoji="0" lang="en-US" sz="2250" b="0" i="0" u="none" strike="noStrike" kern="0" cap="none" spc="0" normalizeH="0" baseline="0" noProof="0">
              <a:ln>
                <a:noFill/>
              </a:ln>
              <a:solidFill>
                <a:schemeClr val="dk1"/>
              </a:solidFill>
              <a:effectLst/>
              <a:uLnTx/>
              <a:uFillTx/>
              <a:latin typeface="Calibri"/>
              <a:ea typeface="Calibri"/>
              <a:cs typeface="Calibri"/>
              <a:sym typeface="Calibri"/>
            </a:endParaRPr>
          </a:p>
        </p:txBody>
      </p:sp>
      <p:sp>
        <p:nvSpPr>
          <p:cNvPr id="1215" name="Google Shape;1215;p156"/>
          <p:cNvSpPr/>
          <p:nvPr/>
        </p:nvSpPr>
        <p:spPr>
          <a:xfrm>
            <a:off x="609575" y="1404750"/>
            <a:ext cx="7636500" cy="32994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Deployment Types:</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Public cloud → Shared third-party services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Private cloud → Exclusive to one agency</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a:solidFill>
                  <a:schemeClr val="dk1"/>
                </a:solidFill>
                <a:latin typeface="Inter"/>
                <a:ea typeface="Inter"/>
                <a:cs typeface="Inter"/>
                <a:sym typeface="Inter"/>
              </a:rPr>
              <a:t>Community or hybrid → Collaborative/shared setups</a:t>
            </a:r>
            <a:br>
              <a:rPr lang="en" sz="1600">
                <a:solidFill>
                  <a:schemeClr val="dk1"/>
                </a:solidFill>
                <a:latin typeface="Inter"/>
                <a:ea typeface="Inter"/>
                <a:cs typeface="Inter"/>
                <a:sym typeface="Inter"/>
              </a:rPr>
            </a:br>
            <a:endParaRPr sz="160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Inter"/>
                <a:ea typeface="Inter"/>
                <a:cs typeface="Inter"/>
                <a:sym typeface="Inter"/>
              </a:rPr>
              <a:t>Service Models:</a:t>
            </a:r>
            <a:endParaRPr sz="1600" b="1">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SaaS</a:t>
            </a:r>
            <a:r>
              <a:rPr lang="en" sz="1600">
                <a:solidFill>
                  <a:schemeClr val="dk1"/>
                </a:solidFill>
                <a:latin typeface="Inter"/>
                <a:ea typeface="Inter"/>
                <a:cs typeface="Inter"/>
                <a:sym typeface="Inter"/>
              </a:rPr>
              <a:t> – ready-to-use apps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PaaS</a:t>
            </a:r>
            <a:r>
              <a:rPr lang="en" sz="1600">
                <a:solidFill>
                  <a:schemeClr val="dk1"/>
                </a:solidFill>
                <a:latin typeface="Inter"/>
                <a:ea typeface="Inter"/>
                <a:cs typeface="Inter"/>
                <a:sym typeface="Inter"/>
              </a:rPr>
              <a:t> – developer tools and platforms</a:t>
            </a:r>
            <a:endParaRPr sz="160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b="1">
                <a:solidFill>
                  <a:schemeClr val="dk1"/>
                </a:solidFill>
                <a:latin typeface="Inter"/>
                <a:ea typeface="Inter"/>
                <a:cs typeface="Inter"/>
                <a:sym typeface="Inter"/>
              </a:rPr>
              <a:t>IaaS</a:t>
            </a:r>
            <a:r>
              <a:rPr lang="en" sz="1600">
                <a:solidFill>
                  <a:schemeClr val="dk1"/>
                </a:solidFill>
                <a:latin typeface="Inter"/>
                <a:ea typeface="Inter"/>
                <a:cs typeface="Inter"/>
                <a:sym typeface="Inter"/>
              </a:rPr>
              <a:t> – infrastructure like servers and storage</a:t>
            </a:r>
            <a:endParaRPr sz="1600">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14419</Words>
  <Application>Microsoft Macintosh PowerPoint</Application>
  <PresentationFormat>On-screen Show (16:9)</PresentationFormat>
  <Paragraphs>1431</Paragraphs>
  <Slides>154</Slides>
  <Notes>154</Notes>
  <HiddenSlides>0</HiddenSlides>
  <MMClips>0</MMClips>
  <ScaleCrop>false</ScaleCrop>
  <HeadingPairs>
    <vt:vector size="6" baseType="variant">
      <vt:variant>
        <vt:lpstr>Fonts Used</vt:lpstr>
      </vt:variant>
      <vt:variant>
        <vt:i4>16</vt:i4>
      </vt:variant>
      <vt:variant>
        <vt:lpstr>Theme</vt:lpstr>
      </vt:variant>
      <vt:variant>
        <vt:i4>3</vt:i4>
      </vt:variant>
      <vt:variant>
        <vt:lpstr>Slide Titles</vt:lpstr>
      </vt:variant>
      <vt:variant>
        <vt:i4>154</vt:i4>
      </vt:variant>
    </vt:vector>
  </HeadingPairs>
  <TitlesOfParts>
    <vt:vector size="173" baseType="lpstr">
      <vt:lpstr>Helvetica Neue</vt:lpstr>
      <vt:lpstr>Inter</vt:lpstr>
      <vt:lpstr>Barlow Light</vt:lpstr>
      <vt:lpstr>Roboto</vt:lpstr>
      <vt:lpstr>Hepta Slab Medium</vt:lpstr>
      <vt:lpstr>Barlow ExtraLight</vt:lpstr>
      <vt:lpstr>Hepta Slab Light</vt:lpstr>
      <vt:lpstr>Arial</vt:lpstr>
      <vt:lpstr>Courier New</vt:lpstr>
      <vt:lpstr>Calibri</vt:lpstr>
      <vt:lpstr>Nunito</vt:lpstr>
      <vt:lpstr>Hepta Slab</vt:lpstr>
      <vt:lpstr>Wingdings</vt:lpstr>
      <vt:lpstr>Barlow</vt:lpstr>
      <vt:lpstr>Lato</vt:lpstr>
      <vt:lpstr>Barlow Medium</vt:lpstr>
      <vt:lpstr>Shift</vt:lpstr>
      <vt:lpstr>Strategy Plan</vt:lpstr>
      <vt:lpstr>Office Theme</vt:lpstr>
      <vt:lpstr>Module 1 - Introduction to Digital Services</vt:lpstr>
      <vt:lpstr>Module 1 Performance Outcome</vt:lpstr>
      <vt:lpstr>At the conclusion of this module, you will be able to</vt:lpstr>
      <vt:lpstr>The Digital Services Landscape</vt:lpstr>
      <vt:lpstr>Digital Services – The Who and The What</vt:lpstr>
      <vt:lpstr>Defining Digital Services </vt:lpstr>
      <vt:lpstr>Digital Service Wheel</vt:lpstr>
      <vt:lpstr>Then and Now: USCIS.gov Use Case</vt:lpstr>
      <vt:lpstr>The 5 Ws of Digital Services (USCIS Example)</vt:lpstr>
      <vt:lpstr>Digital Services as a Layered Cake</vt:lpstr>
      <vt:lpstr>The Digital Services Ecosystem</vt:lpstr>
      <vt:lpstr>Who Provides Digital Services?</vt:lpstr>
      <vt:lpstr>Who Benefits from Digital Services?</vt:lpstr>
      <vt:lpstr>Local, State, Federal Examples</vt:lpstr>
      <vt:lpstr>Activity: Discussion</vt:lpstr>
      <vt:lpstr>Who’s Who: A Starting List</vt:lpstr>
      <vt:lpstr>Who’s Who in Digital Services</vt:lpstr>
      <vt:lpstr>Activity: Who’s Who of Digital Services Teams</vt:lpstr>
      <vt:lpstr>Activity: Who’s Who of Digital Services Teams</vt:lpstr>
      <vt:lpstr>Activity: Who’s Who of Digital Services Teams</vt:lpstr>
      <vt:lpstr>Activity: Who’s Who of Digital Services Teams</vt:lpstr>
      <vt:lpstr>Activity: Who’s Who of Digital Services Teams</vt:lpstr>
      <vt:lpstr>Activity: Who’s Who of Digital Services Teams</vt:lpstr>
      <vt:lpstr>Case Study Activity:  Introducing Casey and the CRM Project</vt:lpstr>
      <vt:lpstr>Digital Service Methods, Roles, and Sources of Supply</vt:lpstr>
      <vt:lpstr>Digital Services – The How</vt:lpstr>
      <vt:lpstr>Learn about your users’ needs</vt:lpstr>
      <vt:lpstr>Developing with the End User in Mind</vt:lpstr>
      <vt:lpstr>Start with the End User</vt:lpstr>
      <vt:lpstr>Activity: Discussion</vt:lpstr>
      <vt:lpstr>The UX Designer Paradox</vt:lpstr>
      <vt:lpstr>Strategies</vt:lpstr>
      <vt:lpstr>Minimum Viable Product (MVP) and Lean Startup</vt:lpstr>
      <vt:lpstr>What does an MVP look like? </vt:lpstr>
      <vt:lpstr>What happens after MVP testing?</vt:lpstr>
      <vt:lpstr>Knowledge check</vt:lpstr>
      <vt:lpstr>Knowledge check</vt:lpstr>
      <vt:lpstr>User Research Techniques</vt:lpstr>
      <vt:lpstr>A/B Testing</vt:lpstr>
      <vt:lpstr>Personas</vt:lpstr>
      <vt:lpstr>Activity: Discussion</vt:lpstr>
      <vt:lpstr>Journey Mapping</vt:lpstr>
      <vt:lpstr>Why these tools matter</vt:lpstr>
      <vt:lpstr>Contemporary Practices in Developing Digital Services</vt:lpstr>
      <vt:lpstr>Digital Service Delivery Methods: Agile</vt:lpstr>
      <vt:lpstr>Agile Manifesto</vt:lpstr>
      <vt:lpstr>What is Agile Delivery?</vt:lpstr>
      <vt:lpstr>Key elements of Agile Delivery</vt:lpstr>
      <vt:lpstr>Agile vs Artisanal vs Waterfall</vt:lpstr>
      <vt:lpstr>USDS Playbook and Agile</vt:lpstr>
      <vt:lpstr>Agile Team Roles</vt:lpstr>
      <vt:lpstr>Agile Practices</vt:lpstr>
      <vt:lpstr>Final thoughts</vt:lpstr>
      <vt:lpstr>Activity: Discussion</vt:lpstr>
      <vt:lpstr>Digital Service Delivery Methods: HCD and DevSecOps</vt:lpstr>
      <vt:lpstr>What is Human-Centered Design (HCD)?</vt:lpstr>
      <vt:lpstr>Core principles of HCD</vt:lpstr>
      <vt:lpstr>HCD in Government</vt:lpstr>
      <vt:lpstr>What is DevSecOps?</vt:lpstr>
      <vt:lpstr>DevSecOps – The Old Way</vt:lpstr>
      <vt:lpstr>DevSecOps – The New Way</vt:lpstr>
      <vt:lpstr>DevSecOps on Federal Projects</vt:lpstr>
      <vt:lpstr>HCD + DevSecOps: The power combo</vt:lpstr>
      <vt:lpstr>Activity: Create a Sprint Backlog</vt:lpstr>
      <vt:lpstr>Digital Service Delivery Providers: Sources of Supply</vt:lpstr>
      <vt:lpstr>The Government Ecosystem</vt:lpstr>
      <vt:lpstr>The Private Sector Landscape</vt:lpstr>
      <vt:lpstr>The growing digital service supplier community</vt:lpstr>
      <vt:lpstr>Choosing the Right Contract Vehicle</vt:lpstr>
      <vt:lpstr>Collaboration Models Between Agencies and Vendors</vt:lpstr>
      <vt:lpstr>Real examples of “Who does what”</vt:lpstr>
      <vt:lpstr>Digital Services Tech Bootcamp</vt:lpstr>
      <vt:lpstr>Why Digital Service Tech Matters</vt:lpstr>
      <vt:lpstr>Five essential tech topics</vt:lpstr>
      <vt:lpstr>Digital Service Tech Topic: Data</vt:lpstr>
      <vt:lpstr>Activity: Discussion</vt:lpstr>
      <vt:lpstr>What Is Data (and Why It Matters)</vt:lpstr>
      <vt:lpstr>Key Data Topics for Contracting Officers</vt:lpstr>
      <vt:lpstr>Open Data &amp; Data Privacy – What You Need to Know</vt:lpstr>
      <vt:lpstr>Activity: Discussion</vt:lpstr>
      <vt:lpstr>Digital Service Tech Topic: Software</vt:lpstr>
      <vt:lpstr>Understanding Modern Software and Development</vt:lpstr>
      <vt:lpstr>Activity: Discussion</vt:lpstr>
      <vt:lpstr>Software Supply Chain</vt:lpstr>
      <vt:lpstr>How Software Is Delivered and Updated</vt:lpstr>
      <vt:lpstr>Activity: Discussion</vt:lpstr>
      <vt:lpstr>Understanding the Software Supply Chain</vt:lpstr>
      <vt:lpstr>Activity: Discussion</vt:lpstr>
      <vt:lpstr>Licensing, Vendor Lock-In, and Procurement Strategy </vt:lpstr>
      <vt:lpstr>Activity: Discussion</vt:lpstr>
      <vt:lpstr>Design Standards and Procurement Implications</vt:lpstr>
      <vt:lpstr>Activity: Build a Digital Service Workshop</vt:lpstr>
      <vt:lpstr>Activity: Build a Digital Service Workshop</vt:lpstr>
      <vt:lpstr>Activity: Build a Digital Service Workshop</vt:lpstr>
      <vt:lpstr>Activity: Build a Digital Service Workshop</vt:lpstr>
      <vt:lpstr>Digital Service Tech Topic: Cloud</vt:lpstr>
      <vt:lpstr>What Is Cloud Computing?</vt:lpstr>
      <vt:lpstr>Activity: Discussion</vt:lpstr>
      <vt:lpstr>Cloud Delivery Models</vt:lpstr>
      <vt:lpstr>Why Cloud Procurement Requires a Different Approach</vt:lpstr>
      <vt:lpstr>Activity: Discussion</vt:lpstr>
      <vt:lpstr>Keys to Cloud Success</vt:lpstr>
      <vt:lpstr>Choosing the Right Cloud Strategy</vt:lpstr>
      <vt:lpstr>Activity: Discussion</vt:lpstr>
      <vt:lpstr>Cloud Procurement: The Bottom Line</vt:lpstr>
      <vt:lpstr>Digital Service Tech Topic: Artificial Intelligence</vt:lpstr>
      <vt:lpstr>What Is Artificial Intelligence (AI)?</vt:lpstr>
      <vt:lpstr>Activity: Discussion</vt:lpstr>
      <vt:lpstr>Types of AI</vt:lpstr>
      <vt:lpstr>AI Is Dangerous, but Not for the Reasons You Think</vt:lpstr>
      <vt:lpstr>Key Considerations for Using AI in Government</vt:lpstr>
      <vt:lpstr>Key AI Terms</vt:lpstr>
      <vt:lpstr>Why AI Matters in Procurement</vt:lpstr>
      <vt:lpstr>Activity: Discussion</vt:lpstr>
      <vt:lpstr>What COs Should Keep in Mind</vt:lpstr>
      <vt:lpstr>Activity: Procure or Pass? </vt:lpstr>
      <vt:lpstr>Activity: Procure or Pass? </vt:lpstr>
      <vt:lpstr>Activity: Procure or Pass? </vt:lpstr>
      <vt:lpstr>Activity: Procure or Pass? </vt:lpstr>
      <vt:lpstr>Activity: Procure or Pass? </vt:lpstr>
      <vt:lpstr>Activity: Procure or Pass? </vt:lpstr>
      <vt:lpstr>Digital Service Tech Topic: Cybersecurity</vt:lpstr>
      <vt:lpstr>Activity: Discussion</vt:lpstr>
      <vt:lpstr>Cybersecurity in Government Digital Services</vt:lpstr>
      <vt:lpstr>Activity: Discussion</vt:lpstr>
      <vt:lpstr>Security Compliance &amp; Identity Access Management (IAM)</vt:lpstr>
      <vt:lpstr>Staying Ahead of Threats</vt:lpstr>
      <vt:lpstr>Activity: What Would You Ask?</vt:lpstr>
      <vt:lpstr>Key Takeaways</vt:lpstr>
      <vt:lpstr>Activity: Discussion</vt:lpstr>
      <vt:lpstr>Digital Service Tech Topic: Accessibility</vt:lpstr>
      <vt:lpstr>Why Digital Accessibility Matters</vt:lpstr>
      <vt:lpstr>Types of Disabilities</vt:lpstr>
      <vt:lpstr>Barriers &amp; Assistive Technology</vt:lpstr>
      <vt:lpstr>Why Accessibility Matters in Procurement</vt:lpstr>
      <vt:lpstr>Digital Accessibility is the Law</vt:lpstr>
      <vt:lpstr>Measuring Accessibility</vt:lpstr>
      <vt:lpstr>Embedding Accessibility in the Acquisition Lifecycle</vt:lpstr>
      <vt:lpstr>Phase-by-Phase Actions</vt:lpstr>
      <vt:lpstr>When No Accessible Option Exists</vt:lpstr>
      <vt:lpstr>Common Myths</vt:lpstr>
      <vt:lpstr>Your Role</vt:lpstr>
      <vt:lpstr>Resources &amp; Tools</vt:lpstr>
      <vt:lpstr>Digital Service Tech Topic: Open Source</vt:lpstr>
      <vt:lpstr>What is Open Source Software?</vt:lpstr>
      <vt:lpstr>OSS in Everyday Life</vt:lpstr>
      <vt:lpstr>Why OSS Matters in Federal Procurement</vt:lpstr>
      <vt:lpstr>Security of OSS</vt:lpstr>
      <vt:lpstr>The Cost of “Free” OSS</vt:lpstr>
      <vt:lpstr>Open Source Doesn’t Mean Free</vt:lpstr>
      <vt:lpstr>How to Procure OSS</vt:lpstr>
      <vt:lpstr>Key Takeaways</vt:lpstr>
      <vt:lpstr>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Sarah Baron</cp:lastModifiedBy>
  <cp:revision>1</cp:revision>
  <dcterms:modified xsi:type="dcterms:W3CDTF">2025-09-11T13:22:10Z</dcterms:modified>
</cp:coreProperties>
</file>